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7" r:id="rId2"/>
    <p:sldId id="325" r:id="rId3"/>
    <p:sldId id="327" r:id="rId4"/>
    <p:sldId id="324" r:id="rId5"/>
    <p:sldId id="326" r:id="rId6"/>
    <p:sldId id="367" r:id="rId7"/>
    <p:sldId id="328" r:id="rId8"/>
    <p:sldId id="329" r:id="rId9"/>
    <p:sldId id="330" r:id="rId10"/>
    <p:sldId id="331" r:id="rId11"/>
    <p:sldId id="332" r:id="rId12"/>
    <p:sldId id="333" r:id="rId13"/>
    <p:sldId id="334" r:id="rId14"/>
    <p:sldId id="368" r:id="rId15"/>
    <p:sldId id="357" r:id="rId16"/>
    <p:sldId id="358" r:id="rId17"/>
    <p:sldId id="359" r:id="rId18"/>
    <p:sldId id="360" r:id="rId19"/>
    <p:sldId id="361" r:id="rId20"/>
    <p:sldId id="362" r:id="rId21"/>
    <p:sldId id="363" r:id="rId22"/>
    <p:sldId id="364" r:id="rId23"/>
    <p:sldId id="365" r:id="rId24"/>
    <p:sldId id="366" r:id="rId25"/>
    <p:sldId id="346" r:id="rId26"/>
    <p:sldId id="347" r:id="rId27"/>
    <p:sldId id="369" r:id="rId28"/>
    <p:sldId id="337" r:id="rId29"/>
    <p:sldId id="338" r:id="rId30"/>
    <p:sldId id="370" r:id="rId31"/>
    <p:sldId id="372" r:id="rId32"/>
    <p:sldId id="373" r:id="rId33"/>
    <p:sldId id="374" r:id="rId34"/>
    <p:sldId id="375" r:id="rId35"/>
    <p:sldId id="376" r:id="rId36"/>
    <p:sldId id="377" r:id="rId37"/>
    <p:sldId id="378" r:id="rId38"/>
    <p:sldId id="380" r:id="rId39"/>
    <p:sldId id="379" r:id="rId40"/>
    <p:sldId id="381" r:id="rId41"/>
    <p:sldId id="382" r:id="rId42"/>
    <p:sldId id="383"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6433" autoAdjust="0"/>
  </p:normalViewPr>
  <p:slideViewPr>
    <p:cSldViewPr>
      <p:cViewPr varScale="1">
        <p:scale>
          <a:sx n="116" d="100"/>
          <a:sy n="116" d="100"/>
        </p:scale>
        <p:origin x="222" y="108"/>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5/7/2016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a:p>
        </p:txBody>
      </p:sp>
    </p:spTree>
    <p:extLst>
      <p:ext uri="{BB962C8B-B14F-4D97-AF65-F5344CB8AC3E}">
        <p14:creationId xmlns:p14="http://schemas.microsoft.com/office/powerpoint/2010/main" val="29898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12</a:t>
            </a:fld>
            <a:endParaRPr lang="en-US"/>
          </a:p>
        </p:txBody>
      </p:sp>
    </p:spTree>
    <p:extLst>
      <p:ext uri="{BB962C8B-B14F-4D97-AF65-F5344CB8AC3E}">
        <p14:creationId xmlns:p14="http://schemas.microsoft.com/office/powerpoint/2010/main" val="88843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33243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28</a:t>
            </a:fld>
            <a:endParaRPr lang="en-US"/>
          </a:p>
        </p:txBody>
      </p:sp>
    </p:spTree>
    <p:extLst>
      <p:ext uri="{BB962C8B-B14F-4D97-AF65-F5344CB8AC3E}">
        <p14:creationId xmlns:p14="http://schemas.microsoft.com/office/powerpoint/2010/main" val="118938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29</a:t>
            </a:fld>
            <a:endParaRPr lang="en-US"/>
          </a:p>
        </p:txBody>
      </p:sp>
    </p:spTree>
    <p:extLst>
      <p:ext uri="{BB962C8B-B14F-4D97-AF65-F5344CB8AC3E}">
        <p14:creationId xmlns:p14="http://schemas.microsoft.com/office/powerpoint/2010/main" val="7223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42</a:t>
            </a:fld>
            <a:endParaRPr lang="en-US"/>
          </a:p>
        </p:txBody>
      </p:sp>
    </p:spTree>
    <p:extLst>
      <p:ext uri="{BB962C8B-B14F-4D97-AF65-F5344CB8AC3E}">
        <p14:creationId xmlns:p14="http://schemas.microsoft.com/office/powerpoint/2010/main" val="295092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a:p>
        </p:txBody>
      </p:sp>
    </p:spTree>
    <p:extLst>
      <p:ext uri="{BB962C8B-B14F-4D97-AF65-F5344CB8AC3E}">
        <p14:creationId xmlns:p14="http://schemas.microsoft.com/office/powerpoint/2010/main" val="27996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9144" indent="0">
              <a:buNone/>
            </a:pP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72879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67719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smtClean="0"/>
              <a:t>Conflict is “a situation of competition in which the parties are aware of the incompatibility of potential future</a:t>
            </a:r>
            <a:r>
              <a:rPr lang="en-US" baseline="0" dirty="0" smtClean="0"/>
              <a:t> positions and in which each party wishes to occupy a position which is incompatible with the wishes of the other.”  Conflict is viewed as a cycle: “As with any social process, there are causes; also, there is a core process, which has results or effects.  These effects feed back to effect the causes.”  To understand conflict further, the situation must include elements of interdependence, emotions, perceptions, and behaviors.  For example, conflict occurs between parties whose tasks are interdependent, who are angry with each other, who perceive the other party as being in fault, and whose actions cause a business problem.</a:t>
            </a:r>
          </a:p>
          <a:p>
            <a:endParaRPr lang="en-US" baseline="0" dirty="0" smtClean="0"/>
          </a:p>
          <a:p>
            <a:r>
              <a:rPr lang="en-US" baseline="0" dirty="0" smtClean="0"/>
              <a:t>Conflict can be constructive and healthy for an organization.  It can aid in developing individuals and improving the organization by building on the individual assets of its members.  Conflict can bring about underlying issues.  It can force people to confront possible defects in a solution and choose a better one.  The understanding of real interests, goals, and needs is enhanced and ongoing communication around those issues is induced.  In addition, it can prevent premature and inappropriate resolution of conflict.  Constructive conflict occurs when people change and grow personally from the conflict, involvement of the individuals affected by the conflict is increased, cohesiveness is formed among team members, and a solution to the problem is found.  However, if conflict is not managed properly, it can be detrimental to an organization by threatening organization unity, business partnerships, and interpersonal connections.  Deconstructive conflict occurs when a decision has not been found and the problem remains, energy is taken away from more important activities or issues, morale of teams or individuals is destroyed, and groups of people or teams are polarized.</a:t>
            </a:r>
          </a:p>
          <a:p>
            <a:endParaRPr lang="en-US" baseline="0" dirty="0" smtClean="0"/>
          </a:p>
          <a:p>
            <a:pPr marL="9144" indent="0">
              <a:buNone/>
            </a:pPr>
            <a:r>
              <a:rPr lang="en-US" baseline="0" dirty="0" smtClean="0"/>
              <a:t>Destructive conflict has a predictable pattern known as the Drama Triangle.  By learning how to identify these unproductive roles and how to effectively handle each role player, managers can prevent some conflicts and resolve those that do.  Most individuals know how to </a:t>
            </a:r>
            <a:r>
              <a:rPr lang="en-US" baseline="0" dirty="0" err="1" smtClean="0"/>
              <a:t>to</a:t>
            </a:r>
            <a:r>
              <a:rPr lang="en-US" baseline="0" dirty="0" smtClean="0"/>
              <a:t> assume the following three roles:</a:t>
            </a:r>
          </a:p>
          <a:p>
            <a:pPr marL="9144" indent="0">
              <a:buNone/>
            </a:pPr>
            <a:endParaRPr lang="en-US" baseline="0" dirty="0" smtClean="0"/>
          </a:p>
          <a:p>
            <a:pPr marL="237744" indent="-228600">
              <a:buFont typeface="+mj-lt"/>
              <a:buAutoNum type="arabicPeriod"/>
            </a:pPr>
            <a:r>
              <a:rPr lang="en-US" i="1" baseline="0" dirty="0" smtClean="0"/>
              <a:t>Persecutor</a:t>
            </a:r>
            <a:r>
              <a:rPr lang="en-US" i="0" baseline="0" dirty="0" smtClean="0"/>
              <a:t> refers to a person who uses aggressive behavior against another person, attacking the intended victim.  An attack can be direct or indirect and be physical, verbal, or both.  The persecutor’s actions deliver a message that “you are not ok” while making the persecutor feel righteous and superior.</a:t>
            </a:r>
          </a:p>
          <a:p>
            <a:pPr marL="237744" indent="-228600">
              <a:buFont typeface="+mj-lt"/>
              <a:buAutoNum type="arabicPeriod"/>
            </a:pPr>
            <a:r>
              <a:rPr lang="en-US" i="1" dirty="0" smtClean="0"/>
              <a:t>Victim</a:t>
            </a:r>
            <a:r>
              <a:rPr lang="en-US" i="1" baseline="0" dirty="0" smtClean="0"/>
              <a:t> </a:t>
            </a:r>
            <a:r>
              <a:rPr lang="en-US" i="0" baseline="0" dirty="0" smtClean="0"/>
              <a:t>refers to a person who uses nonassertive behavior so others view them as “I’m not okay.” This behavior encourages others to either rescue or persecute the victim.  Victims will feel helpless, inadequate, sad, scared, or guilty.  The victim role is often used because the individual is feeling stressed, has low self-esteem, or is being persecuted by another.</a:t>
            </a:r>
          </a:p>
          <a:p>
            <a:pPr marL="237744" indent="-228600">
              <a:buFont typeface="+mj-lt"/>
              <a:buAutoNum type="arabicPeriod"/>
            </a:pPr>
            <a:r>
              <a:rPr lang="en-US" i="1" baseline="0" dirty="0" smtClean="0"/>
              <a:t>Rescuer</a:t>
            </a:r>
            <a:r>
              <a:rPr lang="en-US" i="0" baseline="0" dirty="0" smtClean="0"/>
              <a:t> refers to a person who uses either nonassertive or aggressive behavior.  Individuals become rescuers because they will not say “no” and unwillingly assume the responsibility of solving the victim’s problem.  In contrast, others will assume the rescuer role to demonstrate superiority over the victim.</a:t>
            </a:r>
          </a:p>
          <a:p>
            <a:pPr marL="237744" indent="-228600">
              <a:buFont typeface="+mj-lt"/>
              <a:buAutoNum type="arabicPeriod"/>
            </a:pPr>
            <a:endParaRPr lang="en-US" i="0" baseline="0" dirty="0" smtClean="0"/>
          </a:p>
          <a:p>
            <a:pPr marL="9144" indent="0">
              <a:buFont typeface="+mj-lt"/>
              <a:buNone/>
            </a:pPr>
            <a:r>
              <a:rPr lang="en-US" i="0" baseline="0" dirty="0" smtClean="0"/>
              <a:t>These roles are learned in early childhood and are used throughout adulthood.  They involve the perception of oneself or someone else as inadequate or not acceptable.  The aggressive and nonassertive behaviors that are present in these roles lead to win-lose outcomes and do not provide an opportunity for a win-win resolution.</a:t>
            </a:r>
            <a:endParaRPr lang="en-US" i="1"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11000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Three Pictures with </a:t>
            </a:r>
            <a:r>
              <a:rPr lang="en-US" b="1" dirty="0" smtClean="0"/>
              <a:t>Captions </a:t>
            </a:r>
            <a:r>
              <a:rPr lang="en-US" dirty="0" smtClean="0"/>
              <a:t>slide </a:t>
            </a:r>
            <a:r>
              <a:rPr lang="en-US" dirty="0"/>
              <a:t>ideal for including </a:t>
            </a:r>
            <a:r>
              <a:rPr lang="en-US" dirty="0" smtClean="0"/>
              <a:t>three pictures </a:t>
            </a:r>
            <a:r>
              <a:rPr lang="en-US" dirty="0"/>
              <a:t>with brief, bulleted text.</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26786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a:t>
            </a:r>
            <a:r>
              <a:rPr lang="en-US" b="1" dirty="0"/>
              <a:t> Two Pictures with Captions </a:t>
            </a:r>
            <a:r>
              <a:rPr lang="en-US" dirty="0"/>
              <a:t>slide ideal for including two pictures with brief descriptive statements.</a:t>
            </a:r>
          </a:p>
          <a:p>
            <a:endParaRPr lang="en-US" dirty="0"/>
          </a:p>
          <a:p>
            <a:r>
              <a:rPr lang="en-US" dirty="0"/>
              <a:t>To </a:t>
            </a:r>
            <a:r>
              <a:rPr lang="en-US" b="1" dirty="0"/>
              <a:t>Replace the Pictures </a:t>
            </a:r>
            <a:r>
              <a:rPr lang="en-US" dirty="0"/>
              <a:t>on this Sample Slide (this applies to all slides in this template that contain replaceable pictures)</a:t>
            </a:r>
          </a:p>
          <a:p>
            <a:endParaRPr lang="en-US" dirty="0"/>
          </a:p>
          <a:p>
            <a:r>
              <a:rPr 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a:p>
          <a:p>
            <a:r>
              <a:rPr lang="en-US" b="1" dirty="0"/>
              <a:t>Note:</a:t>
            </a:r>
            <a:r>
              <a:rPr lang="en-US" dirty="0"/>
              <a:t> Do not right-click the image to change the picture inside the picture placeholder. This will change the frame size of the picture placeholder. Instead, follow the steps outlined above. </a:t>
            </a:r>
          </a:p>
          <a:p>
            <a:endParaRPr lang="en-US" dirty="0"/>
          </a:p>
          <a:p>
            <a:pPr>
              <a:defRPr/>
            </a:pPr>
            <a:r>
              <a:rPr lang="en-US" b="1" dirty="0"/>
              <a:t>Tip: </a:t>
            </a:r>
            <a:r>
              <a:rPr lang="en-US" dirty="0"/>
              <a:t>use the </a:t>
            </a:r>
            <a:r>
              <a:rPr lang="en-US" b="1" dirty="0"/>
              <a:t>Crop</a:t>
            </a:r>
            <a:r>
              <a:rPr lang="en-US" dirty="0"/>
              <a:t> tool to reposition a picture within a placeholder. From the </a:t>
            </a:r>
            <a:r>
              <a:rPr lang="en-US" b="1" dirty="0"/>
              <a:t>Picture Tools Format </a:t>
            </a:r>
            <a:r>
              <a:rPr lang="en-US" dirty="0"/>
              <a:t>tab on the ribbon, click the </a:t>
            </a:r>
            <a:r>
              <a:rPr lang="en-US" b="1" dirty="0"/>
              <a:t>Crop</a:t>
            </a:r>
            <a:r>
              <a:rPr lang="en-US" dirty="0"/>
              <a:t> button. Click and drag the picture within the placeholder to reposition. To scale the picture within the placeholder (while Crop is active), grab a round corner handle and drag to resize. Hold </a:t>
            </a:r>
            <a:r>
              <a:rPr lang="en-US" b="1" dirty="0"/>
              <a:t>Shift</a:t>
            </a:r>
            <a:r>
              <a:rPr lang="en-US" dirty="0"/>
              <a:t> key to constrain picture aspect ratio when resizing.</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192001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10</a:t>
            </a:fld>
            <a:endParaRPr lang="en-US"/>
          </a:p>
        </p:txBody>
      </p:sp>
    </p:spTree>
    <p:extLst>
      <p:ext uri="{BB962C8B-B14F-4D97-AF65-F5344CB8AC3E}">
        <p14:creationId xmlns:p14="http://schemas.microsoft.com/office/powerpoint/2010/main" val="206739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11</a:t>
            </a:fld>
            <a:endParaRPr lang="en-US"/>
          </a:p>
        </p:txBody>
      </p:sp>
    </p:spTree>
    <p:extLst>
      <p:ext uri="{BB962C8B-B14F-4D97-AF65-F5344CB8AC3E}">
        <p14:creationId xmlns:p14="http://schemas.microsoft.com/office/powerpoint/2010/main" val="3432987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2399C1EB-F401-4F7B-BD9C-AAA165C9F3D7}" type="datetime4">
              <a:rPr lang="en-US" smtClean="0"/>
              <a:pPr/>
              <a:t>May 7, 2016</a:t>
            </a:fld>
            <a:endParaRPr lang="en-US"/>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May 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May 7, 2016</a:t>
            </a:fld>
            <a:endParaRPr/>
          </a:p>
        </p:txBody>
      </p:sp>
      <p:sp>
        <p:nvSpPr>
          <p:cNvPr id="3" name="Footer Placeholder 2"/>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May 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May 7, 2016</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May 7, 2016</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9" name="Date Placeholder 8"/>
          <p:cNvSpPr>
            <a:spLocks noGrp="1"/>
          </p:cNvSpPr>
          <p:nvPr>
            <p:ph type="dt" sz="half" idx="15"/>
          </p:nvPr>
        </p:nvSpPr>
        <p:spPr/>
        <p:txBody>
          <a:bodyPr/>
          <a:lstStyle/>
          <a:p>
            <a:fld id="{FB395617-A7D9-4AE8-82B6-3D0A191CDCBE}" type="datetime4">
              <a:rPr lang="en-US" smtClean="0"/>
              <a:t>May 7, 2016</a:t>
            </a:fld>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May 7, 2016</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May 7, 2016</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May 7, 2016</a:t>
            </a:fld>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mailto:chadgreen@chadgreen.com"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Secrets of Conflict Resolution</a:t>
            </a:r>
            <a:endParaRPr lang="en-US" dirty="0"/>
          </a:p>
        </p:txBody>
      </p:sp>
      <p:sp>
        <p:nvSpPr>
          <p:cNvPr id="4" name="Text Placeholder 3"/>
          <p:cNvSpPr>
            <a:spLocks noGrp="1"/>
          </p:cNvSpPr>
          <p:nvPr>
            <p:ph type="body" sz="quarter" idx="13"/>
          </p:nvPr>
        </p:nvSpPr>
        <p:spPr/>
        <p:txBody>
          <a:bodyPr/>
          <a:lstStyle/>
          <a:p>
            <a:r>
              <a:rPr lang="en-US" dirty="0" err="1" smtClean="0"/>
              <a:t>Nebraska.Code</a:t>
            </a:r>
            <a:r>
              <a:rPr lang="en-US" dirty="0" smtClean="0"/>
              <a:t>()</a:t>
            </a:r>
            <a:endParaRPr lang="en-US" dirty="0"/>
          </a:p>
        </p:txBody>
      </p:sp>
      <p:sp>
        <p:nvSpPr>
          <p:cNvPr id="5" name="Text Placeholder 4"/>
          <p:cNvSpPr>
            <a:spLocks noGrp="1"/>
          </p:cNvSpPr>
          <p:nvPr>
            <p:ph type="body" sz="quarter" idx="14"/>
          </p:nvPr>
        </p:nvSpPr>
        <p:spPr/>
        <p:txBody>
          <a:bodyPr/>
          <a:lstStyle/>
          <a:p>
            <a:r>
              <a:rPr lang="en-US" dirty="0" smtClean="0"/>
              <a:t>Chad Green</a:t>
            </a:r>
            <a:endParaRPr lang="en-US" dirty="0"/>
          </a:p>
        </p:txBody>
      </p:sp>
    </p:spTree>
    <p:extLst>
      <p:ext uri="{BB962C8B-B14F-4D97-AF65-F5344CB8AC3E}">
        <p14:creationId xmlns:p14="http://schemas.microsoft.com/office/powerpoint/2010/main" val="2685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Oval 8"/>
          <p:cNvSpPr/>
          <p:nvPr/>
        </p:nvSpPr>
        <p:spPr bwMode="ltGray">
          <a:xfrm>
            <a:off x="7848600" y="3886200"/>
            <a:ext cx="1447800" cy="1371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60658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Oval 9"/>
          <p:cNvSpPr/>
          <p:nvPr/>
        </p:nvSpPr>
        <p:spPr bwMode="ltGray">
          <a:xfrm>
            <a:off x="1905000" y="1600200"/>
            <a:ext cx="2057400" cy="2057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196933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Oval 11"/>
          <p:cNvSpPr/>
          <p:nvPr/>
        </p:nvSpPr>
        <p:spPr bwMode="ltGray">
          <a:xfrm>
            <a:off x="3505200" y="3429000"/>
            <a:ext cx="1752600" cy="2590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84345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 Resolution?</a:t>
            </a:r>
            <a:endParaRPr lang="en-US" dirty="0"/>
          </a:p>
        </p:txBody>
      </p:sp>
      <p:sp>
        <p:nvSpPr>
          <p:cNvPr id="3" name="Content Placeholder 2"/>
          <p:cNvSpPr>
            <a:spLocks noGrp="1"/>
          </p:cNvSpPr>
          <p:nvPr>
            <p:ph idx="1"/>
          </p:nvPr>
        </p:nvSpPr>
        <p:spPr/>
        <p:txBody>
          <a:bodyPr/>
          <a:lstStyle/>
          <a:p>
            <a:r>
              <a:rPr lang="en-US" dirty="0" smtClean="0"/>
              <a:t>Way for two or more parties to find a peaceful solution to a disagreement among them</a:t>
            </a:r>
          </a:p>
          <a:p>
            <a:r>
              <a:rPr lang="en-US" dirty="0" smtClean="0"/>
              <a:t>Methods and processes involved in facilitating the peaceful ending conflict</a:t>
            </a:r>
          </a:p>
          <a:p>
            <a:r>
              <a:rPr lang="en-US" dirty="0" smtClean="0"/>
              <a:t>Committed groups actively communicate information about their conflicting motives to the rest of the group</a:t>
            </a:r>
          </a:p>
          <a:p>
            <a:r>
              <a:rPr lang="en-US" dirty="0" smtClean="0"/>
              <a:t>Engaging in collective negotiation</a:t>
            </a:r>
          </a:p>
          <a:p>
            <a:r>
              <a:rPr lang="en-US" dirty="0" smtClean="0"/>
              <a:t>Typically parallel the dimensions of conflict in the way the conflict is processed</a:t>
            </a:r>
          </a:p>
          <a:p>
            <a:pPr lvl="1"/>
            <a:r>
              <a:rPr lang="en-US" dirty="0" smtClean="0"/>
              <a:t>Cognitive Resolution</a:t>
            </a:r>
          </a:p>
          <a:p>
            <a:pPr lvl="1"/>
            <a:r>
              <a:rPr lang="en-US" dirty="0" smtClean="0"/>
              <a:t>Emotional Resolution</a:t>
            </a:r>
          </a:p>
          <a:p>
            <a:pPr lvl="1"/>
            <a:r>
              <a:rPr lang="en-US" dirty="0" smtClean="0"/>
              <a:t>Behavioral Resolution</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1224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990599"/>
            <a:ext cx="8383588" cy="603857"/>
          </a:xfrm>
        </p:spPr>
        <p:txBody>
          <a:bodyPr/>
          <a:lstStyle/>
          <a:p>
            <a:r>
              <a:rPr lang="en-US" dirty="0" smtClean="0"/>
              <a:t>Approaches to Conflict Resolution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14</a:t>
            </a:fld>
            <a:endParaRPr lang="en-US"/>
          </a:p>
        </p:txBody>
      </p:sp>
    </p:spTree>
    <p:extLst>
      <p:ext uri="{BB962C8B-B14F-4D97-AF65-F5344CB8AC3E}">
        <p14:creationId xmlns:p14="http://schemas.microsoft.com/office/powerpoint/2010/main" val="380350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a:t>
            </a:r>
            <a:r>
              <a:rPr lang="en-US" dirty="0" smtClean="0"/>
              <a:t>Solving</a:t>
            </a:r>
            <a:r>
              <a:rPr lang="en-US" dirty="0"/>
              <a:t>, </a:t>
            </a:r>
            <a:r>
              <a:rPr lang="en-US" dirty="0" smtClean="0"/>
              <a:t>Confronting</a:t>
            </a:r>
            <a:r>
              <a:rPr lang="en-US" dirty="0"/>
              <a:t>, </a:t>
            </a:r>
            <a:r>
              <a:rPr lang="en-US" dirty="0" smtClean="0"/>
              <a:t>Integrating</a:t>
            </a:r>
            <a:r>
              <a:rPr lang="en-US" dirty="0"/>
              <a:t>, </a:t>
            </a:r>
            <a:r>
              <a:rPr lang="en-US" dirty="0" smtClean="0"/>
              <a:t>Win-Win Style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Incorporating </a:t>
            </a:r>
            <a:r>
              <a:rPr lang="en-US" dirty="0"/>
              <a:t>multiple viewpoints and insights from different perspectives</a:t>
            </a:r>
          </a:p>
          <a:p>
            <a:r>
              <a:rPr lang="en-US" dirty="0"/>
              <a:t>Involves a rational problem-solving approach</a:t>
            </a:r>
          </a:p>
          <a:p>
            <a:r>
              <a:rPr lang="en-US" dirty="0"/>
              <a:t>Involves</a:t>
            </a:r>
          </a:p>
          <a:p>
            <a:pPr lvl="1"/>
            <a:r>
              <a:rPr lang="en-US" dirty="0"/>
              <a:t>Focusing on the issues</a:t>
            </a:r>
          </a:p>
          <a:p>
            <a:pPr lvl="1"/>
            <a:r>
              <a:rPr lang="en-US" dirty="0"/>
              <a:t>Looking at alternative approaches</a:t>
            </a:r>
          </a:p>
          <a:p>
            <a:pPr lvl="1"/>
            <a:r>
              <a:rPr lang="en-US" dirty="0"/>
              <a:t>Selecting the best </a:t>
            </a:r>
            <a:r>
              <a:rPr lang="en-US" dirty="0" smtClean="0"/>
              <a:t>alternative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Consensus and commitment of others important</a:t>
            </a:r>
          </a:p>
          <a:p>
            <a:r>
              <a:rPr lang="en-US" dirty="0"/>
              <a:t>Collaborative environment</a:t>
            </a:r>
          </a:p>
          <a:p>
            <a:r>
              <a:rPr lang="en-US" dirty="0"/>
              <a:t>Required to address the interest of multiple stakeholders</a:t>
            </a:r>
          </a:p>
          <a:p>
            <a:r>
              <a:rPr lang="en-US" dirty="0"/>
              <a:t>High level of trust is present</a:t>
            </a:r>
          </a:p>
          <a:p>
            <a:r>
              <a:rPr lang="en-US" dirty="0"/>
              <a:t>Long-term relationship is important</a:t>
            </a:r>
          </a:p>
          <a:p>
            <a:r>
              <a:rPr lang="en-US" dirty="0"/>
              <a:t>Need to work through hard feelings, animosity, etc.</a:t>
            </a:r>
          </a:p>
          <a:p>
            <a:r>
              <a:rPr lang="en-US" dirty="0"/>
              <a:t>Do not want to have full </a:t>
            </a:r>
            <a:r>
              <a:rPr lang="en-US" dirty="0" smtClean="0"/>
              <a:t>responsibility</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36629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Collaborating</a:t>
            </a:r>
            <a:endParaRPr lang="en-US" dirty="0"/>
          </a:p>
        </p:txBody>
      </p:sp>
      <p:sp>
        <p:nvSpPr>
          <p:cNvPr id="3" name="Text Placeholder 2"/>
          <p:cNvSpPr>
            <a:spLocks noGrp="1"/>
          </p:cNvSpPr>
          <p:nvPr>
            <p:ph type="body" sz="quarter" idx="13"/>
          </p:nvPr>
        </p:nvSpPr>
        <p:spPr/>
        <p:txBody>
          <a:bodyPr/>
          <a:lstStyle/>
          <a:p>
            <a:r>
              <a:rPr lang="en-US" dirty="0"/>
              <a:t>Problem Solving, Confronting, Integrating, Win-Win Style</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Leeds to solving the actual problem</a:t>
            </a:r>
          </a:p>
          <a:p>
            <a:r>
              <a:rPr lang="en-US" dirty="0"/>
              <a:t>Leeds to a win-win outcome</a:t>
            </a:r>
          </a:p>
          <a:p>
            <a:r>
              <a:rPr lang="en-US" dirty="0"/>
              <a:t>Reinforces mutual trust and respect</a:t>
            </a:r>
          </a:p>
          <a:p>
            <a:r>
              <a:rPr lang="en-US" dirty="0"/>
              <a:t>Builds a foundation for effective collaboration in the future</a:t>
            </a:r>
          </a:p>
          <a:p>
            <a:r>
              <a:rPr lang="en-US" dirty="0"/>
              <a:t>Shared responsibility of the outcome</a:t>
            </a:r>
          </a:p>
          <a:p>
            <a:r>
              <a:rPr lang="en-US" dirty="0"/>
              <a:t>You earn the reputation of a good negotiator</a:t>
            </a:r>
          </a:p>
          <a:p>
            <a:r>
              <a:rPr lang="en-US" dirty="0"/>
              <a:t>Outcome of the conflict resolution is less </a:t>
            </a:r>
            <a:r>
              <a:rPr lang="en-US" dirty="0" smtClean="0"/>
              <a:t>stressful</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Requires a commitment from all parties</a:t>
            </a:r>
          </a:p>
          <a:p>
            <a:r>
              <a:rPr lang="en-US" dirty="0"/>
              <a:t>May require more effort and more time</a:t>
            </a:r>
          </a:p>
          <a:p>
            <a:r>
              <a:rPr lang="en-US" dirty="0"/>
              <a:t>May not be practical when timing is crucial and a quick solution or fast response is required</a:t>
            </a:r>
          </a:p>
          <a:p>
            <a:r>
              <a:rPr lang="en-US" dirty="0"/>
              <a:t>Involved parties must continue collaborative efforts to maintain a collaborative </a:t>
            </a:r>
            <a:r>
              <a:rPr lang="en-US" dirty="0" smtClean="0"/>
              <a:t>relationship</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16</a:t>
            </a:fld>
            <a:endParaRPr lang="en-US"/>
          </a:p>
        </p:txBody>
      </p:sp>
    </p:spTree>
    <p:extLst>
      <p:ext uri="{BB962C8B-B14F-4D97-AF65-F5344CB8AC3E}">
        <p14:creationId xmlns:p14="http://schemas.microsoft.com/office/powerpoint/2010/main" val="377172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a:p>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a:t>Conflicting parties bargain to reach a mutually acceptable solution</a:t>
            </a:r>
          </a:p>
          <a:p>
            <a:r>
              <a:rPr lang="en-US" dirty="0" smtClean="0"/>
              <a:t>Lose/Lose</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a:t>Both parties need to win</a:t>
            </a:r>
          </a:p>
          <a:p>
            <a:r>
              <a:rPr lang="en-US" dirty="0"/>
              <a:t>Goals are moderately important / not worth the use of more assertive involving approaches</a:t>
            </a:r>
          </a:p>
          <a:p>
            <a:r>
              <a:rPr lang="en-US" dirty="0"/>
              <a:t>Teach temporary settlement on complex issues</a:t>
            </a:r>
          </a:p>
          <a:p>
            <a:r>
              <a:rPr lang="en-US" dirty="0"/>
              <a:t>Reach expedient solutions on important issues</a:t>
            </a:r>
          </a:p>
          <a:p>
            <a:r>
              <a:rPr lang="en-US" dirty="0"/>
              <a:t>First step when involved parties do not know each other</a:t>
            </a:r>
          </a:p>
          <a:p>
            <a:r>
              <a:rPr lang="en-US" dirty="0"/>
              <a:t>When collaboration or forcing do not </a:t>
            </a:r>
            <a:r>
              <a:rPr lang="en-US" dirty="0" smtClean="0"/>
              <a:t>work</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17</a:t>
            </a:fld>
            <a:endParaRPr lang="en-US"/>
          </a:p>
        </p:txBody>
      </p:sp>
    </p:spTree>
    <p:extLst>
      <p:ext uri="{BB962C8B-B14F-4D97-AF65-F5344CB8AC3E}">
        <p14:creationId xmlns:p14="http://schemas.microsoft.com/office/powerpoint/2010/main" val="23264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Compromising</a:t>
            </a:r>
            <a:endParaRPr lang="en-US" dirty="0"/>
          </a:p>
        </p:txBody>
      </p:sp>
      <p:sp>
        <p:nvSpPr>
          <p:cNvPr id="3" name="Text Placeholder 2"/>
          <p:cNvSpPr>
            <a:spLocks noGrp="1"/>
          </p:cNvSpPr>
          <p:nvPr>
            <p:ph type="body" sz="quarter" idx="13"/>
          </p:nvPr>
        </p:nvSpPr>
        <p:spPr/>
        <p:txBody>
          <a:bodyPr/>
          <a:lstStyle/>
          <a:p>
            <a:r>
              <a:rPr lang="en-US" dirty="0"/>
              <a:t>Give and </a:t>
            </a:r>
            <a:r>
              <a:rPr lang="en-US" dirty="0" smtClean="0"/>
              <a:t>Take</a:t>
            </a:r>
            <a:r>
              <a:rPr lang="en-US" dirty="0"/>
              <a:t>, </a:t>
            </a:r>
            <a:r>
              <a:rPr lang="en-US" dirty="0" smtClean="0"/>
              <a:t>Reconciling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a:t>Faster issue resolution</a:t>
            </a:r>
          </a:p>
          <a:p>
            <a:r>
              <a:rPr lang="en-US" dirty="0"/>
              <a:t>Can provide a temporary solution while looking for a win-win solution</a:t>
            </a:r>
          </a:p>
          <a:p>
            <a:r>
              <a:rPr lang="en-US" dirty="0"/>
              <a:t>Lowers the level of tension and stress resulting from the </a:t>
            </a:r>
            <a:r>
              <a:rPr lang="en-US" dirty="0" smtClean="0"/>
              <a:t>conflict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a:t>May result in a situation when both parties are not satisfied with the outcome</a:t>
            </a:r>
          </a:p>
          <a:p>
            <a:r>
              <a:rPr lang="en-US" dirty="0"/>
              <a:t>Does not contribute to building trust in the long run</a:t>
            </a:r>
          </a:p>
          <a:p>
            <a:r>
              <a:rPr lang="en-US" dirty="0"/>
              <a:t>May require close monitoring and </a:t>
            </a:r>
            <a:r>
              <a:rPr lang="en-US" dirty="0" smtClean="0"/>
              <a:t>control</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18</a:t>
            </a:fld>
            <a:endParaRPr lang="en-US"/>
          </a:p>
        </p:txBody>
      </p:sp>
    </p:spTree>
    <p:extLst>
      <p:ext uri="{BB962C8B-B14F-4D97-AF65-F5344CB8AC3E}">
        <p14:creationId xmlns:p14="http://schemas.microsoft.com/office/powerpoint/2010/main" val="354431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smtClean="0"/>
              <a:t>Accommodating, Obliging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19</a:t>
            </a:fld>
            <a:endParaRPr lang="en-US"/>
          </a:p>
        </p:txBody>
      </p:sp>
      <p:sp>
        <p:nvSpPr>
          <p:cNvPr id="10" name="Content Placeholder 3"/>
          <p:cNvSpPr>
            <a:spLocks noGrp="1"/>
          </p:cNvSpPr>
          <p:nvPr>
            <p:ph sz="half" idx="2"/>
          </p:nvPr>
        </p:nvSpPr>
        <p:spPr/>
        <p:txBody>
          <a:bodyPr/>
          <a:lstStyle/>
          <a:p>
            <a:r>
              <a:rPr lang="en-US" dirty="0" smtClean="0"/>
              <a:t>Areas </a:t>
            </a:r>
            <a:r>
              <a:rPr lang="en-US" dirty="0" smtClean="0"/>
              <a:t>of agreement are emphasized</a:t>
            </a:r>
          </a:p>
          <a:p>
            <a:r>
              <a:rPr lang="en-US" dirty="0" smtClean="0"/>
              <a:t>Areas of disagreement are downplayed</a:t>
            </a:r>
          </a:p>
        </p:txBody>
      </p:sp>
      <p:sp>
        <p:nvSpPr>
          <p:cNvPr id="11" name="Content Placeholder 5"/>
          <p:cNvSpPr>
            <a:spLocks noGrp="1"/>
          </p:cNvSpPr>
          <p:nvPr>
            <p:ph sz="quarter" idx="4"/>
          </p:nvPr>
        </p:nvSpPr>
        <p:spPr/>
        <p:txBody>
          <a:bodyPr/>
          <a:lstStyle/>
          <a:p>
            <a:r>
              <a:rPr lang="en-US" dirty="0" smtClean="0"/>
              <a:t>Important to provide a temporary relief or buy time</a:t>
            </a:r>
          </a:p>
          <a:p>
            <a:r>
              <a:rPr lang="en-US" dirty="0" smtClean="0"/>
              <a:t>Issue is not as important to you as it is to the other person</a:t>
            </a:r>
          </a:p>
          <a:p>
            <a:r>
              <a:rPr lang="en-US" dirty="0" smtClean="0"/>
              <a:t>You accept you are wrong</a:t>
            </a:r>
          </a:p>
          <a:p>
            <a:r>
              <a:rPr lang="en-US" dirty="0" smtClean="0"/>
              <a:t>You have no choice or when continued competition would be detrimental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441" y="3124200"/>
            <a:ext cx="5303520" cy="3524457"/>
          </a:xfrm>
          <a:prstGeom prst="rect">
            <a:avLst/>
          </a:prstGeom>
        </p:spPr>
      </p:pic>
    </p:spTree>
    <p:extLst>
      <p:ext uri="{BB962C8B-B14F-4D97-AF65-F5344CB8AC3E}">
        <p14:creationId xmlns:p14="http://schemas.microsoft.com/office/powerpoint/2010/main" val="39002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nodeType="clickEffect">
                                  <p:stCondLst>
                                    <p:cond delay="0"/>
                                  </p:stCondLst>
                                  <p:childTnLst>
                                    <p:anim calcmode="lin" valueType="num">
                                      <p:cBhvr>
                                        <p:cTn id="33" dur="500"/>
                                        <p:tgtEl>
                                          <p:spTgt spid="12"/>
                                        </p:tgtEl>
                                        <p:attrNameLst>
                                          <p:attrName>ppt_w</p:attrName>
                                        </p:attrNameLst>
                                      </p:cBhvr>
                                      <p:tavLst>
                                        <p:tav tm="0">
                                          <p:val>
                                            <p:strVal val="ppt_w"/>
                                          </p:val>
                                        </p:tav>
                                        <p:tav tm="100000">
                                          <p:val>
                                            <p:fltVal val="0"/>
                                          </p:val>
                                        </p:tav>
                                      </p:tavLst>
                                    </p:anim>
                                    <p:anim calcmode="lin" valueType="num">
                                      <p:cBhvr>
                                        <p:cTn id="34" dur="500"/>
                                        <p:tgtEl>
                                          <p:spTgt spid="12"/>
                                        </p:tgtEl>
                                        <p:attrNameLst>
                                          <p:attrName>ppt_h</p:attrName>
                                        </p:attrNameLst>
                                      </p:cBhvr>
                                      <p:tavLst>
                                        <p:tav tm="0">
                                          <p:val>
                                            <p:strVal val="ppt_h"/>
                                          </p:val>
                                        </p:tav>
                                        <p:tav tm="100000">
                                          <p:val>
                                            <p:fltVal val="0"/>
                                          </p:val>
                                        </p:tav>
                                      </p:tavLst>
                                    </p:anim>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Chad Green?</a:t>
            </a:r>
            <a:endParaRPr lang="en-US" dirty="0"/>
          </a:p>
        </p:txBody>
      </p:sp>
      <p:sp>
        <p:nvSpPr>
          <p:cNvPr id="4" name="Text Placeholder 3"/>
          <p:cNvSpPr>
            <a:spLocks noGrp="1"/>
          </p:cNvSpPr>
          <p:nvPr>
            <p:ph type="body" sz="half" idx="2"/>
          </p:nvPr>
        </p:nvSpPr>
        <p:spPr>
          <a:xfrm>
            <a:off x="609441" y="1371600"/>
            <a:ext cx="5257800" cy="4724400"/>
          </a:xfrm>
        </p:spPr>
        <p:txBody>
          <a:bodyPr/>
          <a:lstStyle/>
          <a:p>
            <a:pPr marL="285750" indent="-285750">
              <a:buFont typeface="Arial" panose="020B0604020202020204" pitchFamily="34" charset="0"/>
              <a:buChar char="•"/>
            </a:pPr>
            <a:r>
              <a:rPr lang="en-US" dirty="0" smtClean="0"/>
              <a:t>Service Delivery Manager at Hewlett Packard Enterprise</a:t>
            </a:r>
          </a:p>
          <a:p>
            <a:pPr marL="742950" lvl="1" indent="-285750">
              <a:buFont typeface="Arial" panose="020B0604020202020204" pitchFamily="34" charset="0"/>
              <a:buChar char="•"/>
            </a:pPr>
            <a:r>
              <a:rPr lang="en-US" dirty="0" smtClean="0"/>
              <a:t>Previous Positions</a:t>
            </a:r>
          </a:p>
          <a:p>
            <a:pPr marL="1200150" lvl="2" indent="-285750">
              <a:buFont typeface="Arial" panose="020B0604020202020204" pitchFamily="34" charset="0"/>
              <a:buChar char="•"/>
            </a:pPr>
            <a:r>
              <a:rPr lang="en-US" dirty="0" smtClean="0"/>
              <a:t>Product Delivery Manager</a:t>
            </a:r>
          </a:p>
          <a:p>
            <a:pPr marL="1200150" lvl="2" indent="-285750">
              <a:buFont typeface="Arial" panose="020B0604020202020204" pitchFamily="34" charset="0"/>
              <a:buChar char="•"/>
            </a:pPr>
            <a:r>
              <a:rPr lang="en-US" dirty="0" smtClean="0"/>
              <a:t>Project Manager</a:t>
            </a:r>
          </a:p>
          <a:p>
            <a:pPr marL="1200150" lvl="2" indent="-285750">
              <a:buFont typeface="Arial" panose="020B0604020202020204" pitchFamily="34" charset="0"/>
              <a:buChar char="•"/>
            </a:pPr>
            <a:r>
              <a:rPr lang="en-US" dirty="0" smtClean="0"/>
              <a:t>.NET Solution Architect</a:t>
            </a:r>
          </a:p>
          <a:p>
            <a:pPr marL="1200150" lvl="2" indent="-285750">
              <a:buFont typeface="Arial" panose="020B0604020202020204" pitchFamily="34" charset="0"/>
              <a:buChar char="•"/>
            </a:pPr>
            <a:r>
              <a:rPr lang="en-US" dirty="0" smtClean="0"/>
              <a:t>Developer</a:t>
            </a:r>
          </a:p>
          <a:p>
            <a:pPr marL="285750" indent="-285750">
              <a:buFont typeface="Arial" panose="020B0604020202020204" pitchFamily="34" charset="0"/>
              <a:buChar char="•"/>
            </a:pPr>
            <a:r>
              <a:rPr lang="en-US" dirty="0" smtClean="0"/>
              <a:t>Community Involvement</a:t>
            </a:r>
          </a:p>
          <a:p>
            <a:pPr marL="742950" lvl="1" indent="-285750">
              <a:buFont typeface="Arial" panose="020B0604020202020204" pitchFamily="34" charset="0"/>
              <a:buChar char="•"/>
            </a:pPr>
            <a:r>
              <a:rPr lang="en-US" dirty="0" smtClean="0"/>
              <a:t>Code PaLOUsa Conference Chair</a:t>
            </a:r>
          </a:p>
          <a:p>
            <a:pPr marL="742950" lvl="1" indent="-285750">
              <a:buFont typeface="Arial" panose="020B0604020202020204" pitchFamily="34" charset="0"/>
              <a:buChar char="•"/>
            </a:pPr>
            <a:r>
              <a:rPr lang="en-US" dirty="0" smtClean="0"/>
              <a:t>Louisville .NET Meetup Organizer</a:t>
            </a:r>
          </a:p>
          <a:p>
            <a:pPr marL="285750" indent="-285750">
              <a:buFont typeface="Arial" panose="020B0604020202020204" pitchFamily="34" charset="0"/>
              <a:buChar char="•"/>
            </a:pPr>
            <a:r>
              <a:rPr lang="en-US" dirty="0" smtClean="0"/>
              <a:t>Contact Information</a:t>
            </a:r>
          </a:p>
          <a:p>
            <a:pPr marL="742950" lvl="1" indent="-285750">
              <a:buFont typeface="Arial" panose="020B0604020202020204" pitchFamily="34" charset="0"/>
              <a:buChar char="•"/>
            </a:pPr>
            <a:r>
              <a:rPr lang="en-US" dirty="0" smtClean="0"/>
              <a:t>Email: </a:t>
            </a:r>
            <a:r>
              <a:rPr lang="en-US" dirty="0" smtClean="0">
                <a:hlinkClick r:id="rId3"/>
              </a:rPr>
              <a:t>chadgreen@chadgreen.com</a:t>
            </a:r>
            <a:endParaRPr lang="en-US" dirty="0" smtClean="0"/>
          </a:p>
          <a:p>
            <a:pPr marL="742950" lvl="1" indent="-285750">
              <a:buFont typeface="Arial" panose="020B0604020202020204" pitchFamily="34" charset="0"/>
              <a:buChar char="•"/>
            </a:pPr>
            <a:r>
              <a:rPr lang="en-US" dirty="0" smtClean="0"/>
              <a:t>Blog: chadgreen.com</a:t>
            </a:r>
          </a:p>
          <a:p>
            <a:pPr marL="742950" lvl="1" indent="-285750">
              <a:buFont typeface="Arial" panose="020B0604020202020204" pitchFamily="34" charset="0"/>
              <a:buChar char="•"/>
            </a:pPr>
            <a:r>
              <a:rPr lang="en-US" dirty="0" smtClean="0"/>
              <a:t>Twitter: @</a:t>
            </a:r>
            <a:r>
              <a:rPr lang="en-US" dirty="0" err="1" smtClean="0"/>
              <a:t>ChadGreen</a:t>
            </a:r>
            <a:endParaRPr lang="en-US" dirty="0" smtClean="0"/>
          </a:p>
          <a:p>
            <a:pPr marL="742950" lvl="1" indent="-285750">
              <a:buFont typeface="Arial" panose="020B0604020202020204" pitchFamily="34" charset="0"/>
              <a:buChar char="•"/>
            </a:pPr>
            <a:r>
              <a:rPr lang="en-US" dirty="0" smtClean="0"/>
              <a:t>LinkedIn: </a:t>
            </a:r>
            <a:r>
              <a:rPr lang="en-US" dirty="0" err="1" smtClean="0"/>
              <a:t>ChadwickEGreen</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2</a:t>
            </a:fld>
            <a:endParaRPr lang="en-US"/>
          </a:p>
        </p:txBody>
      </p:sp>
      <p:pic>
        <p:nvPicPr>
          <p:cNvPr id="8" name="Picture Placeholder 7"/>
          <p:cNvPicPr>
            <a:picLocks noGrp="1" noChangeAspect="1"/>
          </p:cNvPicPr>
          <p:nvPr>
            <p:ph type="pic" idx="1"/>
          </p:nvPr>
        </p:nvPicPr>
        <p:blipFill>
          <a:blip r:embed="rId4">
            <a:extLst>
              <a:ext uri="{28A0092B-C50C-407E-A947-70E740481C1C}">
                <a14:useLocalDpi xmlns:a14="http://schemas.microsoft.com/office/drawing/2010/main" val="0"/>
              </a:ext>
            </a:extLst>
          </a:blip>
          <a:srcRect l="811" r="811"/>
          <a:stretch>
            <a:fillRect/>
          </a:stretch>
        </p:blipFill>
        <p:spPr/>
      </p:pic>
    </p:spTree>
    <p:extLst>
      <p:ext uri="{BB962C8B-B14F-4D97-AF65-F5344CB8AC3E}">
        <p14:creationId xmlns:p14="http://schemas.microsoft.com/office/powerpoint/2010/main" val="376736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
        <p:nvSpPr>
          <p:cNvPr id="3" name="Text Placeholder 2"/>
          <p:cNvSpPr>
            <a:spLocks noGrp="1"/>
          </p:cNvSpPr>
          <p:nvPr>
            <p:ph type="body" sz="quarter" idx="13"/>
          </p:nvPr>
        </p:nvSpPr>
        <p:spPr/>
        <p:txBody>
          <a:bodyPr/>
          <a:lstStyle/>
          <a:p>
            <a:r>
              <a:rPr lang="en-US" dirty="0"/>
              <a:t>Accommodating, O</a:t>
            </a:r>
            <a:r>
              <a:rPr lang="en-US" dirty="0" smtClean="0"/>
              <a:t>bliging</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20</a:t>
            </a:fld>
            <a:endParaRPr lang="en-US"/>
          </a:p>
        </p:txBody>
      </p:sp>
      <p:sp>
        <p:nvSpPr>
          <p:cNvPr id="9" name="Content Placeholder 3"/>
          <p:cNvSpPr>
            <a:spLocks noGrp="1"/>
          </p:cNvSpPr>
          <p:nvPr>
            <p:ph sz="half" idx="2"/>
          </p:nvPr>
        </p:nvSpPr>
        <p:spPr/>
        <p:txBody>
          <a:bodyPr/>
          <a:lstStyle/>
          <a:p>
            <a:r>
              <a:rPr lang="en-US" dirty="0" smtClean="0"/>
              <a:t>Helps to protect more important interests while give up on less important ones</a:t>
            </a:r>
          </a:p>
          <a:p>
            <a:r>
              <a:rPr lang="en-US" dirty="0" smtClean="0"/>
              <a:t>Gives an opportunity to reassess the situation from a different angle</a:t>
            </a:r>
            <a:endParaRPr lang="en-US" dirty="0"/>
          </a:p>
        </p:txBody>
      </p:sp>
      <p:sp>
        <p:nvSpPr>
          <p:cNvPr id="10" name="Content Placeholder 5"/>
          <p:cNvSpPr>
            <a:spLocks noGrp="1"/>
          </p:cNvSpPr>
          <p:nvPr>
            <p:ph sz="quarter" idx="4"/>
          </p:nvPr>
        </p:nvSpPr>
        <p:spPr/>
        <p:txBody>
          <a:bodyPr/>
          <a:lstStyle/>
          <a:p>
            <a:r>
              <a:rPr lang="en-US" dirty="0" smtClean="0"/>
              <a:t>Risk of being abused</a:t>
            </a:r>
          </a:p>
          <a:p>
            <a:r>
              <a:rPr lang="en-US" dirty="0" smtClean="0"/>
              <a:t>May negatively affect your confidence in your ability to respond to an aggressive opponent</a:t>
            </a:r>
          </a:p>
          <a:p>
            <a:r>
              <a:rPr lang="en-US" dirty="0" smtClean="0"/>
              <a:t>Makes it more difficult to transition to a win-win solution in the future</a:t>
            </a:r>
          </a:p>
          <a:p>
            <a:r>
              <a:rPr lang="en-US" dirty="0" smtClean="0"/>
              <a:t>Some of your supporters may not like your smoothing response and be turned off</a:t>
            </a:r>
            <a:endParaRPr lang="en-US" dirty="0"/>
          </a:p>
        </p:txBody>
      </p:sp>
    </p:spTree>
    <p:extLst>
      <p:ext uri="{BB962C8B-B14F-4D97-AF65-F5344CB8AC3E}">
        <p14:creationId xmlns:p14="http://schemas.microsoft.com/office/powerpoint/2010/main" val="421114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 Controlling, Dominating</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Involves pushing one viewpoint at the expense of another</a:t>
            </a:r>
          </a:p>
          <a:p>
            <a:r>
              <a:rPr lang="en-US" dirty="0" smtClean="0"/>
              <a:t>Generates a win-lose situation</a:t>
            </a:r>
          </a:p>
          <a:p>
            <a:r>
              <a:rPr lang="en-US" dirty="0" smtClean="0"/>
              <a:t>Assertiveness is the hallmark of this approach</a:t>
            </a:r>
          </a:p>
          <a:p>
            <a:r>
              <a:rPr lang="en-US" dirty="0" smtClean="0"/>
              <a:t>Addresses the conflict head-on</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All other, less forceful methods, do not work or are ineffective</a:t>
            </a:r>
          </a:p>
          <a:p>
            <a:r>
              <a:rPr lang="en-US" dirty="0" smtClean="0"/>
              <a:t>Need to stand up for your own rights, resist aggression and pressure</a:t>
            </a:r>
          </a:p>
          <a:p>
            <a:r>
              <a:rPr lang="en-US" dirty="0" smtClean="0"/>
              <a:t>Quick resolution is required and using force if justified</a:t>
            </a:r>
          </a:p>
          <a:p>
            <a:r>
              <a:rPr lang="en-US" dirty="0" smtClean="0"/>
              <a:t>As a last resort to resolve a long-lasting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174833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a:t>
            </a:r>
            <a:endParaRPr lang="en-US" dirty="0"/>
          </a:p>
        </p:txBody>
      </p:sp>
      <p:sp>
        <p:nvSpPr>
          <p:cNvPr id="3" name="Text Placeholder 2"/>
          <p:cNvSpPr>
            <a:spLocks noGrp="1"/>
          </p:cNvSpPr>
          <p:nvPr>
            <p:ph type="body" sz="quarter" idx="13"/>
          </p:nvPr>
        </p:nvSpPr>
        <p:spPr/>
        <p:txBody>
          <a:bodyPr/>
          <a:lstStyle/>
          <a:p>
            <a:r>
              <a:rPr lang="en-US" dirty="0" smtClean="0"/>
              <a:t>Directing, Competing</a:t>
            </a:r>
            <a:r>
              <a:rPr lang="en-US" dirty="0"/>
              <a:t>, Controlling, Dominating</a:t>
            </a:r>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May provide a quick resolution</a:t>
            </a:r>
          </a:p>
          <a:p>
            <a:r>
              <a:rPr lang="en-US" dirty="0" smtClean="0"/>
              <a:t>Increases self-esteem and draws respect</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negatively affect relationship in the long run</a:t>
            </a:r>
          </a:p>
          <a:p>
            <a:r>
              <a:rPr lang="en-US" dirty="0" smtClean="0"/>
              <a:t>May cause opponent to react in the same way</a:t>
            </a:r>
          </a:p>
          <a:p>
            <a:r>
              <a:rPr lang="en-US" dirty="0" smtClean="0"/>
              <a:t>May require a lot of energy and may be exhausting</a:t>
            </a:r>
          </a:p>
          <a:p>
            <a:r>
              <a:rPr lang="en-US" dirty="0"/>
              <a:t>Cannot take advantage of strong sides of the other side’s </a:t>
            </a:r>
            <a:r>
              <a:rPr lang="en-US" dirty="0" smtClean="0"/>
              <a:t>position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2895599"/>
            <a:ext cx="2733380" cy="3767415"/>
          </a:xfrm>
          <a:prstGeom prst="rect">
            <a:avLst/>
          </a:prstGeom>
        </p:spPr>
      </p:pic>
    </p:spTree>
    <p:extLst>
      <p:ext uri="{BB962C8B-B14F-4D97-AF65-F5344CB8AC3E}">
        <p14:creationId xmlns:p14="http://schemas.microsoft.com/office/powerpoint/2010/main" val="24079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Description</a:t>
            </a:r>
            <a:endParaRPr lang="en-US" dirty="0"/>
          </a:p>
        </p:txBody>
      </p:sp>
      <p:sp>
        <p:nvSpPr>
          <p:cNvPr id="5" name="Content Placeholder 4"/>
          <p:cNvSpPr>
            <a:spLocks noGrp="1"/>
          </p:cNvSpPr>
          <p:nvPr>
            <p:ph sz="half" idx="2"/>
          </p:nvPr>
        </p:nvSpPr>
        <p:spPr/>
        <p:txBody>
          <a:bodyPr/>
          <a:lstStyle/>
          <a:p>
            <a:r>
              <a:rPr lang="en-US" dirty="0" smtClean="0"/>
              <a:t>Retreat or postpone a decision on a problem</a:t>
            </a:r>
          </a:p>
          <a:p>
            <a:r>
              <a:rPr lang="en-US" dirty="0" smtClean="0"/>
              <a:t>Usually not the best choice for resolving conflict</a:t>
            </a:r>
          </a:p>
          <a:p>
            <a:r>
              <a:rPr lang="en-US" dirty="0" smtClean="0"/>
              <a:t>Not giving up – sidestepping or postponing</a:t>
            </a:r>
            <a:endParaRPr lang="en-US" dirty="0"/>
          </a:p>
        </p:txBody>
      </p:sp>
      <p:sp>
        <p:nvSpPr>
          <p:cNvPr id="6" name="Text Placeholder 5"/>
          <p:cNvSpPr>
            <a:spLocks noGrp="1"/>
          </p:cNvSpPr>
          <p:nvPr>
            <p:ph type="body" sz="quarter" idx="3"/>
          </p:nvPr>
        </p:nvSpPr>
        <p:spPr/>
        <p:txBody>
          <a:bodyPr/>
          <a:lstStyle/>
          <a:p>
            <a:r>
              <a:rPr lang="en-US" dirty="0" smtClean="0"/>
              <a:t>When to Use</a:t>
            </a:r>
            <a:endParaRPr lang="en-US" dirty="0"/>
          </a:p>
        </p:txBody>
      </p:sp>
      <p:sp>
        <p:nvSpPr>
          <p:cNvPr id="7" name="Content Placeholder 6"/>
          <p:cNvSpPr>
            <a:spLocks noGrp="1"/>
          </p:cNvSpPr>
          <p:nvPr>
            <p:ph sz="quarter" idx="4"/>
          </p:nvPr>
        </p:nvSpPr>
        <p:spPr/>
        <p:txBody>
          <a:bodyPr/>
          <a:lstStyle/>
          <a:p>
            <a:r>
              <a:rPr lang="en-US" dirty="0" smtClean="0"/>
              <a:t>Issue is trivial and not worth the effort</a:t>
            </a:r>
          </a:p>
          <a:p>
            <a:r>
              <a:rPr lang="en-US" dirty="0" smtClean="0"/>
              <a:t>More important issues are pressing</a:t>
            </a:r>
          </a:p>
          <a:p>
            <a:r>
              <a:rPr lang="en-US" dirty="0" smtClean="0"/>
              <a:t>Postponing the response is beneficial to you</a:t>
            </a:r>
          </a:p>
          <a:p>
            <a:r>
              <a:rPr lang="en-US" dirty="0" smtClean="0"/>
              <a:t>No change of getting your concerns met</a:t>
            </a:r>
          </a:p>
          <a:p>
            <a:r>
              <a:rPr lang="en-US" dirty="0" smtClean="0"/>
              <a:t>You would have to deal with hostility</a:t>
            </a:r>
          </a:p>
          <a:p>
            <a:r>
              <a:rPr lang="en-US" dirty="0" smtClean="0"/>
              <a:t>Unable to handle the conflict</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214307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Withdrawal</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You may chose to withdraw and postpone your response until you are in a more favorable circumstance</a:t>
            </a:r>
          </a:p>
          <a:p>
            <a:r>
              <a:rPr lang="en-US" dirty="0" smtClean="0"/>
              <a:t>Low stress approach when conflict is short</a:t>
            </a:r>
          </a:p>
          <a:p>
            <a:r>
              <a:rPr lang="en-US" dirty="0" smtClean="0"/>
              <a:t>Gives the ability/time to focus on more important or more urgent issues</a:t>
            </a:r>
          </a:p>
          <a:p>
            <a:r>
              <a:rPr lang="en-US" dirty="0" smtClean="0"/>
              <a:t>Give you time to be better prepared</a:t>
            </a:r>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May lead to weakening or losing your position</a:t>
            </a:r>
          </a:p>
          <a:p>
            <a:r>
              <a:rPr lang="en-US" dirty="0" smtClean="0"/>
              <a:t>Not acting may be interpreted as an agreement</a:t>
            </a:r>
          </a:p>
          <a:p>
            <a:r>
              <a:rPr lang="en-US" dirty="0" smtClean="0"/>
              <a:t>May negatively affect your relationship with a party that expects your action</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24</a:t>
            </a:fld>
            <a:endParaRPr lang="en-US"/>
          </a:p>
        </p:txBody>
      </p:sp>
    </p:spTree>
    <p:extLst>
      <p:ext uri="{BB962C8B-B14F-4D97-AF65-F5344CB8AC3E}">
        <p14:creationId xmlns:p14="http://schemas.microsoft.com/office/powerpoint/2010/main" val="3304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“Do it my way!”</a:t>
            </a:r>
          </a:p>
          <a:p>
            <a:pPr lvl="1"/>
            <a:r>
              <a:rPr lang="en-US" sz="2400" b="1" dirty="0" smtClean="0"/>
              <a:t>Forcing</a:t>
            </a:r>
          </a:p>
          <a:p>
            <a:r>
              <a:rPr lang="en-US" dirty="0" smtClean="0"/>
              <a:t>“Let’s calm down and get the job done!”</a:t>
            </a:r>
          </a:p>
          <a:p>
            <a:pPr lvl="1"/>
            <a:r>
              <a:rPr lang="en-US" sz="2400" b="1" dirty="0" smtClean="0"/>
              <a:t>Smoothing</a:t>
            </a:r>
          </a:p>
          <a:p>
            <a:r>
              <a:rPr lang="en-US" dirty="0" smtClean="0"/>
              <a:t>“Let us do a little of what both of you suggest.”</a:t>
            </a:r>
          </a:p>
          <a:p>
            <a:pPr lvl="1"/>
            <a:r>
              <a:rPr lang="en-US" sz="2400" b="1" dirty="0" smtClean="0"/>
              <a:t>Compromising</a:t>
            </a:r>
          </a:p>
          <a:p>
            <a:r>
              <a:rPr lang="en-US" dirty="0" smtClean="0"/>
              <a:t>“Let’s deal with this issue next week.”</a:t>
            </a:r>
          </a:p>
          <a:p>
            <a:pPr lvl="1"/>
            <a:r>
              <a:rPr lang="en-US" sz="2400" b="1" dirty="0" smtClean="0"/>
              <a:t>Withdrawal</a:t>
            </a:r>
          </a:p>
          <a:p>
            <a:r>
              <a:rPr lang="en-US" dirty="0" smtClean="0"/>
              <a:t>“Pat and Amanda, both of you want this project to cause as little distraction to your departments as possible.  With that in mind, I am sure we can come to be agreement on the purchase of equipment and what is best for the project.”</a:t>
            </a:r>
          </a:p>
          <a:p>
            <a:pPr lvl="1"/>
            <a:r>
              <a:rPr lang="en-US" sz="2400" b="1" dirty="0" smtClean="0"/>
              <a:t>Smoothing</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25</a:t>
            </a:fld>
            <a:endParaRPr lang="en-US"/>
          </a:p>
        </p:txBody>
      </p:sp>
    </p:spTree>
    <p:extLst>
      <p:ext uri="{BB962C8B-B14F-4D97-AF65-F5344CB8AC3E}">
        <p14:creationId xmlns:p14="http://schemas.microsoft.com/office/powerpoint/2010/main" val="210470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xEl>
                                              <p:pRg st="1" end="1"/>
                                            </p:txEl>
                                          </p:spTgt>
                                        </p:tgtEl>
                                      </p:cBhvr>
                                    </p:animEffect>
                                    <p:set>
                                      <p:cBhvr>
                                        <p:cTn id="18" dur="1" fill="hold">
                                          <p:stCondLst>
                                            <p:cond delay="499"/>
                                          </p:stCondLst>
                                        </p:cTn>
                                        <p:tgtEl>
                                          <p:spTgt spid="3">
                                            <p:txEl>
                                              <p:pRg st="1" end="1"/>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xEl>
                                              <p:pRg st="2" end="2"/>
                                            </p:txEl>
                                          </p:spTgt>
                                        </p:tgtEl>
                                      </p:cBhvr>
                                    </p:animEffect>
                                    <p:set>
                                      <p:cBhvr>
                                        <p:cTn id="29" dur="1" fill="hold">
                                          <p:stCondLst>
                                            <p:cond delay="499"/>
                                          </p:stCondLst>
                                        </p:cTn>
                                        <p:tgtEl>
                                          <p:spTgt spid="3">
                                            <p:txEl>
                                              <p:pRg st="2" end="2"/>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
                                            <p:txEl>
                                              <p:pRg st="4" end="4"/>
                                            </p:txEl>
                                          </p:spTgt>
                                        </p:tgtEl>
                                      </p:cBhvr>
                                    </p:animEffect>
                                    <p:set>
                                      <p:cBhvr>
                                        <p:cTn id="43" dur="1" fill="hold">
                                          <p:stCondLst>
                                            <p:cond delay="499"/>
                                          </p:stCondLst>
                                        </p:cTn>
                                        <p:tgtEl>
                                          <p:spTgt spid="3">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xEl>
                                              <p:pRg st="5" end="5"/>
                                            </p:txEl>
                                          </p:spTgt>
                                        </p:tgtEl>
                                      </p:cBhvr>
                                    </p:animEffect>
                                    <p:set>
                                      <p:cBhvr>
                                        <p:cTn id="46" dur="1" fill="hold">
                                          <p:stCondLst>
                                            <p:cond delay="499"/>
                                          </p:stCondLst>
                                        </p:cTn>
                                        <p:tgtEl>
                                          <p:spTgt spid="3">
                                            <p:txEl>
                                              <p:pRg st="5" end="5"/>
                                            </p:txEl>
                                          </p:spTgt>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
                                            <p:txEl>
                                              <p:pRg st="6" end="6"/>
                                            </p:txEl>
                                          </p:spTgt>
                                        </p:tgtEl>
                                      </p:cBhvr>
                                    </p:animEffect>
                                    <p:set>
                                      <p:cBhvr>
                                        <p:cTn id="57" dur="1" fill="hold">
                                          <p:stCondLst>
                                            <p:cond delay="499"/>
                                          </p:stCondLst>
                                        </p:cTn>
                                        <p:tgtEl>
                                          <p:spTgt spid="3">
                                            <p:txEl>
                                              <p:pRg st="6" end="6"/>
                                            </p:txEl>
                                          </p:spTgt>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
                                            <p:txEl>
                                              <p:pRg st="7" end="7"/>
                                            </p:txEl>
                                          </p:spTgt>
                                        </p:tgtEl>
                                      </p:cBhvr>
                                    </p:animEffect>
                                    <p:set>
                                      <p:cBhvr>
                                        <p:cTn id="60" dur="1" fill="hold">
                                          <p:stCondLst>
                                            <p:cond delay="499"/>
                                          </p:stCondLst>
                                        </p:cTn>
                                        <p:tgtEl>
                                          <p:spTgt spid="3">
                                            <p:txEl>
                                              <p:pRg st="7" end="7"/>
                                            </p:txEl>
                                          </p:spTgt>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“We </a:t>
            </a:r>
            <a:r>
              <a:rPr lang="en-US" dirty="0"/>
              <a:t>have talked about new computers enough.  I do not want to get the computers, and that is it</a:t>
            </a:r>
            <a:r>
              <a:rPr lang="en-US" dirty="0" smtClean="0"/>
              <a:t>!”</a:t>
            </a:r>
            <a:endParaRPr lang="en-US" dirty="0"/>
          </a:p>
          <a:p>
            <a:pPr lvl="1"/>
            <a:r>
              <a:rPr lang="en-US" sz="2400" b="1" dirty="0" smtClean="0"/>
              <a:t>Forcing</a:t>
            </a:r>
          </a:p>
          <a:p>
            <a:r>
              <a:rPr lang="en-US" dirty="0" smtClean="0"/>
              <a:t>“Pat, you say the project should include the purchase of new computers, and Amanda, you say the project can use existing equipment.  I suggest we perform the following test on the existing equipment to determine if it needs to be replaced.”</a:t>
            </a:r>
          </a:p>
          <a:p>
            <a:pPr lvl="1"/>
            <a:r>
              <a:rPr lang="en-US" sz="2400" b="1" dirty="0" smtClean="0"/>
              <a:t>Collaborating</a:t>
            </a:r>
          </a:p>
          <a:p>
            <a:r>
              <a:rPr lang="en-US" dirty="0" smtClean="0"/>
              <a:t>“Let’s see what everyone thinks, and try to reach a consensus.”</a:t>
            </a:r>
          </a:p>
          <a:p>
            <a:pPr lvl="1"/>
            <a:r>
              <a:rPr lang="en-US" sz="2400" b="1" dirty="0" smtClean="0"/>
              <a:t>Collaborating</a:t>
            </a:r>
            <a:endParaRPr lang="en-US" sz="2400" b="1" dirty="0" smtClean="0"/>
          </a:p>
          <a:p>
            <a:r>
              <a:rPr lang="en-US" dirty="0" smtClean="0"/>
              <a:t>“Since we cannot decide on the purchase of new computers, we will have to wait until our meeting next month.”</a:t>
            </a:r>
          </a:p>
          <a:p>
            <a:pPr lvl="1"/>
            <a:r>
              <a:rPr lang="en-US" sz="2400" b="1" dirty="0" smtClean="0"/>
              <a:t>Withdrawal</a:t>
            </a:r>
          </a:p>
          <a:p>
            <a:r>
              <a:rPr lang="en-US" dirty="0" smtClean="0"/>
              <a:t>“Pat, what if we get new computers for the design activity on the project and use the existing computers for the monitoring functions?”</a:t>
            </a:r>
          </a:p>
          <a:p>
            <a:pPr lvl="1"/>
            <a:r>
              <a:rPr lang="en-US" sz="2400" b="1" dirty="0" smtClean="0"/>
              <a:t>Compromising</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26</a:t>
            </a:fld>
            <a:endParaRPr lang="en-US"/>
          </a:p>
        </p:txBody>
      </p:sp>
    </p:spTree>
    <p:extLst>
      <p:ext uri="{BB962C8B-B14F-4D97-AF65-F5344CB8AC3E}">
        <p14:creationId xmlns:p14="http://schemas.microsoft.com/office/powerpoint/2010/main" val="33284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3">
                                            <p:txEl>
                                              <p:pRg st="1" end="1"/>
                                            </p:txEl>
                                          </p:spTgt>
                                        </p:tgtEl>
                                      </p:cBhvr>
                                    </p:animEffect>
                                    <p:set>
                                      <p:cBhvr>
                                        <p:cTn id="14" dur="1" fill="hold">
                                          <p:stCondLst>
                                            <p:cond delay="499"/>
                                          </p:stCondLst>
                                        </p:cTn>
                                        <p:tgtEl>
                                          <p:spTgt spid="3">
                                            <p:txEl>
                                              <p:pRg st="1" end="1"/>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3" end="3"/>
                                            </p:txEl>
                                          </p:spTgt>
                                        </p:tgtEl>
                                      </p:cBhvr>
                                    </p:animEffect>
                                    <p:set>
                                      <p:cBhvr>
                                        <p:cTn id="28" dur="1" fill="hold">
                                          <p:stCondLst>
                                            <p:cond delay="499"/>
                                          </p:stCondLst>
                                        </p:cTn>
                                        <p:tgtEl>
                                          <p:spTgt spid="3">
                                            <p:txEl>
                                              <p:pRg st="3" end="3"/>
                                            </p:txEl>
                                          </p:spTgt>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
                                            <p:txEl>
                                              <p:pRg st="4" end="4"/>
                                            </p:txEl>
                                          </p:spTgt>
                                        </p:tgtEl>
                                      </p:cBhvr>
                                    </p:animEffect>
                                    <p:set>
                                      <p:cBhvr>
                                        <p:cTn id="39" dur="1" fill="hold">
                                          <p:stCondLst>
                                            <p:cond delay="499"/>
                                          </p:stCondLst>
                                        </p:cTn>
                                        <p:tgtEl>
                                          <p:spTgt spid="3">
                                            <p:txEl>
                                              <p:pRg st="4" end="4"/>
                                            </p:txEl>
                                          </p:spTgt>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xEl>
                                              <p:pRg st="5" end="5"/>
                                            </p:txEl>
                                          </p:spTgt>
                                        </p:tgtEl>
                                      </p:cBhvr>
                                    </p:animEffect>
                                    <p:set>
                                      <p:cBhvr>
                                        <p:cTn id="42" dur="1" fill="hold">
                                          <p:stCondLst>
                                            <p:cond delay="499"/>
                                          </p:stCondLst>
                                        </p:cTn>
                                        <p:tgtEl>
                                          <p:spTgt spid="3">
                                            <p:txEl>
                                              <p:pRg st="5" end="5"/>
                                            </p:txEl>
                                          </p:spTgt>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
                                            <p:txEl>
                                              <p:pRg st="6" end="6"/>
                                            </p:txEl>
                                          </p:spTgt>
                                        </p:tgtEl>
                                      </p:cBhvr>
                                    </p:animEffect>
                                    <p:set>
                                      <p:cBhvr>
                                        <p:cTn id="53" dur="1" fill="hold">
                                          <p:stCondLst>
                                            <p:cond delay="499"/>
                                          </p:stCondLst>
                                        </p:cTn>
                                        <p:tgtEl>
                                          <p:spTgt spid="3">
                                            <p:txEl>
                                              <p:pRg st="6" end="6"/>
                                            </p:txEl>
                                          </p:spTgt>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xEl>
                                              <p:pRg st="7" end="7"/>
                                            </p:txEl>
                                          </p:spTgt>
                                        </p:tgtEl>
                                      </p:cBhvr>
                                    </p:animEffect>
                                    <p:set>
                                      <p:cBhvr>
                                        <p:cTn id="56" dur="1" fill="hold">
                                          <p:stCondLst>
                                            <p:cond delay="499"/>
                                          </p:stCondLst>
                                        </p:cTn>
                                        <p:tgtEl>
                                          <p:spTgt spid="3">
                                            <p:txEl>
                                              <p:pRg st="7" end="7"/>
                                            </p:txEl>
                                          </p:spTgt>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Group Dynamics</a:t>
            </a:r>
            <a:endParaRPr lang="en-US" dirty="0"/>
          </a:p>
        </p:txBody>
      </p:sp>
      <p:sp>
        <p:nvSpPr>
          <p:cNvPr id="3" name="Text Placeholder 2"/>
          <p:cNvSpPr>
            <a:spLocks noGrp="1"/>
          </p:cNvSpPr>
          <p:nvPr>
            <p:ph type="body" idx="1"/>
          </p:nvPr>
        </p:nvSpPr>
        <p:spPr/>
        <p:txBody>
          <a:bodyPr/>
          <a:lstStyle/>
          <a:p>
            <a:r>
              <a:rPr lang="en-US" dirty="0" smtClean="0"/>
              <a:t>Transactional Analysis</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27</a:t>
            </a:fld>
            <a:endParaRPr lang="en-US"/>
          </a:p>
        </p:txBody>
      </p:sp>
    </p:spTree>
    <p:extLst>
      <p:ext uri="{BB962C8B-B14F-4D97-AF65-F5344CB8AC3E}">
        <p14:creationId xmlns:p14="http://schemas.microsoft.com/office/powerpoint/2010/main" val="171086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3" name="Content Placeholder 2"/>
          <p:cNvSpPr>
            <a:spLocks noGrp="1"/>
          </p:cNvSpPr>
          <p:nvPr>
            <p:ph sz="half" idx="1"/>
          </p:nvPr>
        </p:nvSpPr>
        <p:spPr/>
        <p:txBody>
          <a:bodyPr/>
          <a:lstStyle/>
          <a:p>
            <a:r>
              <a:rPr lang="en-US" dirty="0" smtClean="0"/>
              <a:t>Conflict has predictable pattern known as the </a:t>
            </a:r>
            <a:r>
              <a:rPr lang="en-US" dirty="0" err="1" smtClean="0"/>
              <a:t>Karpman</a:t>
            </a:r>
            <a:r>
              <a:rPr lang="en-US" dirty="0" smtClean="0"/>
              <a:t> Drama Triangle</a:t>
            </a:r>
          </a:p>
          <a:p>
            <a:r>
              <a:rPr lang="en-US" dirty="0" smtClean="0"/>
              <a:t>Models the connection between personal responsibility and the power in conflicts, and destructive and shifting roles people play</a:t>
            </a:r>
          </a:p>
          <a:p>
            <a:r>
              <a:rPr lang="en-US" dirty="0" smtClean="0"/>
              <a:t>3 Roles</a:t>
            </a:r>
          </a:p>
          <a:p>
            <a:pPr lvl="1"/>
            <a:r>
              <a:rPr lang="en-US" dirty="0" smtClean="0"/>
              <a:t>Persecutor</a:t>
            </a:r>
          </a:p>
          <a:p>
            <a:pPr lvl="1"/>
            <a:r>
              <a:rPr lang="en-US" dirty="0" smtClean="0"/>
              <a:t>Rescuer</a:t>
            </a:r>
          </a:p>
          <a:p>
            <a:pPr lvl="1"/>
            <a:r>
              <a:rPr lang="en-US" dirty="0" smtClean="0"/>
              <a:t>Victim</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28</a:t>
            </a:fld>
            <a:endParaRPr lang="en-US"/>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5388" y="2103129"/>
            <a:ext cx="5303837" cy="3413742"/>
          </a:xfrm>
        </p:spPr>
      </p:pic>
    </p:spTree>
    <p:extLst>
      <p:ext uri="{BB962C8B-B14F-4D97-AF65-F5344CB8AC3E}">
        <p14:creationId xmlns:p14="http://schemas.microsoft.com/office/powerpoint/2010/main" val="385667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Karpman</a:t>
            </a:r>
            <a:r>
              <a:rPr lang="en-US" dirty="0" smtClean="0"/>
              <a:t> Drama Triangle</a:t>
            </a:r>
            <a:endParaRPr lang="en-US" dirty="0"/>
          </a:p>
        </p:txBody>
      </p:sp>
      <p:sp>
        <p:nvSpPr>
          <p:cNvPr id="4" name="Text Placeholder 3"/>
          <p:cNvSpPr>
            <a:spLocks noGrp="1"/>
          </p:cNvSpPr>
          <p:nvPr>
            <p:ph type="body" sz="half" idx="2"/>
          </p:nvPr>
        </p:nvSpPr>
        <p:spPr>
          <a:xfrm>
            <a:off x="609440" y="5486400"/>
            <a:ext cx="3429000" cy="609600"/>
          </a:xfrm>
        </p:spPr>
        <p:txBody>
          <a:bodyPr/>
          <a:lstStyle/>
          <a:p>
            <a:pPr algn="ctr"/>
            <a:r>
              <a:rPr lang="en-US" sz="3200" b="1" dirty="0" smtClean="0"/>
              <a:t>Persecutor</a:t>
            </a:r>
            <a:endParaRPr lang="en-US" sz="3200" b="1" dirty="0"/>
          </a:p>
        </p:txBody>
      </p:sp>
      <p:sp>
        <p:nvSpPr>
          <p:cNvPr id="6" name="Text Placeholder 5"/>
          <p:cNvSpPr>
            <a:spLocks noGrp="1"/>
          </p:cNvSpPr>
          <p:nvPr>
            <p:ph type="body" sz="half" idx="14"/>
          </p:nvPr>
        </p:nvSpPr>
        <p:spPr>
          <a:xfrm>
            <a:off x="4381500" y="5486400"/>
            <a:ext cx="3429000" cy="609600"/>
          </a:xfrm>
        </p:spPr>
        <p:txBody>
          <a:bodyPr/>
          <a:lstStyle/>
          <a:p>
            <a:pPr algn="ctr"/>
            <a:r>
              <a:rPr lang="en-US" sz="3200" b="1" dirty="0" smtClean="0"/>
              <a:t>Rescuer</a:t>
            </a:r>
            <a:endParaRPr lang="en-US" sz="3200" b="1" dirty="0"/>
          </a:p>
        </p:txBody>
      </p:sp>
      <p:pic>
        <p:nvPicPr>
          <p:cNvPr id="16" name="Picture Placeholder 15"/>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t="-1541" b="15062"/>
          <a:stretch/>
        </p:blipFill>
        <p:spPr>
          <a:xfrm>
            <a:off x="8150225" y="1524000"/>
            <a:ext cx="3429000" cy="3810000"/>
          </a:xfrm>
        </p:spPr>
      </p:pic>
      <p:sp>
        <p:nvSpPr>
          <p:cNvPr id="8" name="Text Placeholder 7"/>
          <p:cNvSpPr>
            <a:spLocks noGrp="1"/>
          </p:cNvSpPr>
          <p:nvPr>
            <p:ph type="body" sz="half" idx="16"/>
          </p:nvPr>
        </p:nvSpPr>
        <p:spPr>
          <a:xfrm>
            <a:off x="8150384" y="5486400"/>
            <a:ext cx="3429000" cy="609600"/>
          </a:xfrm>
        </p:spPr>
        <p:txBody>
          <a:bodyPr/>
          <a:lstStyle/>
          <a:p>
            <a:pPr algn="ctr"/>
            <a:r>
              <a:rPr lang="en-US" sz="3200" b="1" dirty="0" smtClean="0"/>
              <a:t>Victim</a:t>
            </a:r>
            <a:endParaRPr lang="en-US" b="1" dirty="0"/>
          </a:p>
        </p:txBody>
      </p:sp>
      <p:sp>
        <p:nvSpPr>
          <p:cNvPr id="9" name="Slide Number Placeholder 8"/>
          <p:cNvSpPr>
            <a:spLocks noGrp="1"/>
          </p:cNvSpPr>
          <p:nvPr>
            <p:ph type="sldNum" sz="quarter" idx="12"/>
          </p:nvPr>
        </p:nvSpPr>
        <p:spPr/>
        <p:txBody>
          <a:bodyPr/>
          <a:lstStyle/>
          <a:p>
            <a:fld id="{B016F8AB-BCEA-4347-8BA6-BE776009BC89}" type="slidenum">
              <a:rPr lang="en-US" smtClean="0"/>
              <a:t>29</a:t>
            </a:fld>
            <a:endParaRPr lang="en-US"/>
          </a:p>
        </p:txBody>
      </p:sp>
      <p:pic>
        <p:nvPicPr>
          <p:cNvPr id="14" name="Picture Placeholder 13"/>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8784" t="1169" r="7432" b="25731"/>
          <a:stretch/>
        </p:blipFill>
        <p:spPr>
          <a:xfrm>
            <a:off x="4389120" y="1463040"/>
            <a:ext cx="3429000" cy="3810000"/>
          </a:xfrm>
        </p:spPr>
      </p:pic>
      <p:pic>
        <p:nvPicPr>
          <p:cNvPr id="15" name="Picture Placeholder 14"/>
          <p:cNvPicPr>
            <a:picLocks noGrp="1" noChangeAspect="1"/>
          </p:cNvPicPr>
          <p:nvPr>
            <p:ph type="pic" idx="1"/>
          </p:nvPr>
        </p:nvPicPr>
        <p:blipFill>
          <a:blip r:embed="rId5">
            <a:extLst>
              <a:ext uri="{28A0092B-C50C-407E-A947-70E740481C1C}">
                <a14:useLocalDpi xmlns:a14="http://schemas.microsoft.com/office/drawing/2010/main" val="0"/>
              </a:ext>
            </a:extLst>
          </a:blip>
          <a:srcRect t="3896" b="3896"/>
          <a:stretch>
            <a:fillRect/>
          </a:stretch>
        </p:blipFill>
        <p:spPr>
          <a:xfrm>
            <a:off x="608013" y="1524000"/>
            <a:ext cx="3429000" cy="3810000"/>
          </a:xfrm>
        </p:spPr>
      </p:pic>
    </p:spTree>
    <p:extLst>
      <p:ext uri="{BB962C8B-B14F-4D97-AF65-F5344CB8AC3E}">
        <p14:creationId xmlns:p14="http://schemas.microsoft.com/office/powerpoint/2010/main" val="24678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Who is Chad Green</a:t>
            </a:r>
          </a:p>
          <a:p>
            <a:r>
              <a:rPr lang="en-US" dirty="0" smtClean="0"/>
              <a:t>Setting the Stage</a:t>
            </a:r>
          </a:p>
          <a:p>
            <a:r>
              <a:rPr lang="en-US" dirty="0" smtClean="0"/>
              <a:t>Approaches to Conflict Resolution</a:t>
            </a:r>
          </a:p>
          <a:p>
            <a:r>
              <a:rPr lang="en-US" dirty="0" smtClean="0"/>
              <a:t>Understanding Group Dynamics</a:t>
            </a:r>
          </a:p>
          <a:p>
            <a:r>
              <a:rPr lang="en-US" dirty="0" smtClean="0"/>
              <a:t>Managing Conflict</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3</a:t>
            </a:fld>
            <a:endParaRPr lang="en-US"/>
          </a:p>
        </p:txBody>
      </p:sp>
    </p:spTree>
    <p:extLst>
      <p:ext uri="{BB962C8B-B14F-4D97-AF65-F5344CB8AC3E}">
        <p14:creationId xmlns:p14="http://schemas.microsoft.com/office/powerpoint/2010/main" val="27509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Conflict</a:t>
            </a:r>
            <a:endParaRPr lang="en-US" dirty="0"/>
          </a:p>
        </p:txBody>
      </p:sp>
      <p:sp>
        <p:nvSpPr>
          <p:cNvPr id="3" name="Text Placeholder 2"/>
          <p:cNvSpPr>
            <a:spLocks noGrp="1"/>
          </p:cNvSpPr>
          <p:nvPr>
            <p:ph type="body" idx="1"/>
          </p:nvPr>
        </p:nvSpPr>
        <p:spPr>
          <a:xfrm>
            <a:off x="989013" y="1600885"/>
            <a:ext cx="9450387" cy="533400"/>
          </a:xfrm>
        </p:spPr>
        <p:txBody>
          <a:bodyPr/>
          <a:lstStyle/>
          <a:p>
            <a:r>
              <a:rPr lang="en-US" dirty="0" smtClean="0"/>
              <a:t>10 Tips to Make you a Conflict Resolution Superstar</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30</a:t>
            </a:fld>
            <a:endParaRPr lang="en-US"/>
          </a:p>
        </p:txBody>
      </p:sp>
    </p:spTree>
    <p:extLst>
      <p:ext uri="{BB962C8B-B14F-4D97-AF65-F5344CB8AC3E}">
        <p14:creationId xmlns:p14="http://schemas.microsoft.com/office/powerpoint/2010/main" val="29553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59734"/>
            <a:ext cx="5303837" cy="3500532"/>
          </a:xfrm>
        </p:spPr>
      </p:pic>
      <p:sp>
        <p:nvSpPr>
          <p:cNvPr id="5" name="Slide Number Placeholder 4"/>
          <p:cNvSpPr>
            <a:spLocks noGrp="1"/>
          </p:cNvSpPr>
          <p:nvPr>
            <p:ph type="sldNum" sz="quarter" idx="12"/>
          </p:nvPr>
        </p:nvSpPr>
        <p:spPr/>
        <p:txBody>
          <a:bodyPr/>
          <a:lstStyle/>
          <a:p>
            <a:fld id="{B016F8AB-BCEA-4347-8BA6-BE776009BC89}" type="slidenum">
              <a:rPr lang="en-US" smtClean="0"/>
              <a:t>31</a:t>
            </a:fld>
            <a:endParaRPr lang="en-US"/>
          </a:p>
        </p:txBody>
      </p:sp>
    </p:spTree>
    <p:extLst>
      <p:ext uri="{BB962C8B-B14F-4D97-AF65-F5344CB8AC3E}">
        <p14:creationId xmlns:p14="http://schemas.microsoft.com/office/powerpoint/2010/main" val="117727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32</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6056" y="2466975"/>
            <a:ext cx="4762500" cy="2686050"/>
          </a:xfrm>
        </p:spPr>
      </p:pic>
    </p:spTree>
    <p:extLst>
      <p:ext uri="{BB962C8B-B14F-4D97-AF65-F5344CB8AC3E}">
        <p14:creationId xmlns:p14="http://schemas.microsoft.com/office/powerpoint/2010/main" val="34542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33</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4580"/>
            <a:ext cx="5303837" cy="3530840"/>
          </a:xfrm>
        </p:spPr>
      </p:pic>
    </p:spTree>
    <p:extLst>
      <p:ext uri="{BB962C8B-B14F-4D97-AF65-F5344CB8AC3E}">
        <p14:creationId xmlns:p14="http://schemas.microsoft.com/office/powerpoint/2010/main" val="22264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34</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75388" y="2019070"/>
            <a:ext cx="5303837" cy="3581860"/>
          </a:xfrm>
        </p:spPr>
      </p:pic>
    </p:spTree>
    <p:extLst>
      <p:ext uri="{BB962C8B-B14F-4D97-AF65-F5344CB8AC3E}">
        <p14:creationId xmlns:p14="http://schemas.microsoft.com/office/powerpoint/2010/main" val="18738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35</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2042054"/>
            <a:ext cx="5303837" cy="3535891"/>
          </a:xfrm>
        </p:spPr>
      </p:pic>
    </p:spTree>
    <p:extLst>
      <p:ext uri="{BB962C8B-B14F-4D97-AF65-F5344CB8AC3E}">
        <p14:creationId xmlns:p14="http://schemas.microsoft.com/office/powerpoint/2010/main" val="27988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36</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984596"/>
            <a:ext cx="5303837" cy="3650807"/>
          </a:xfrm>
        </p:spPr>
      </p:pic>
    </p:spTree>
    <p:extLst>
      <p:ext uri="{BB962C8B-B14F-4D97-AF65-F5344CB8AC3E}">
        <p14:creationId xmlns:p14="http://schemas.microsoft.com/office/powerpoint/2010/main" val="4183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37</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1306" y="1524000"/>
            <a:ext cx="4572000" cy="4572000"/>
          </a:xfrm>
        </p:spPr>
      </p:pic>
    </p:spTree>
    <p:extLst>
      <p:ext uri="{BB962C8B-B14F-4D97-AF65-F5344CB8AC3E}">
        <p14:creationId xmlns:p14="http://schemas.microsoft.com/office/powerpoint/2010/main" val="282565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smtClean="0"/>
              <a:t>Find a mediator</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38</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7031" y="2571750"/>
            <a:ext cx="4400550" cy="2476500"/>
          </a:xfrm>
        </p:spPr>
      </p:pic>
    </p:spTree>
    <p:extLst>
      <p:ext uri="{BB962C8B-B14F-4D97-AF65-F5344CB8AC3E}">
        <p14:creationId xmlns:p14="http://schemas.microsoft.com/office/powerpoint/2010/main" val="1888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39</a:t>
            </a:fld>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3200" y="2230924"/>
            <a:ext cx="4495800" cy="3346012"/>
          </a:xfrm>
        </p:spPr>
      </p:pic>
    </p:spTree>
    <p:extLst>
      <p:ext uri="{BB962C8B-B14F-4D97-AF65-F5344CB8AC3E}">
        <p14:creationId xmlns:p14="http://schemas.microsoft.com/office/powerpoint/2010/main" val="237462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the Numbers</a:t>
            </a:r>
            <a:endParaRPr lang="en-US" dirty="0"/>
          </a:p>
        </p:txBody>
      </p:sp>
      <p:sp>
        <p:nvSpPr>
          <p:cNvPr id="7" name="Rectangle 6"/>
          <p:cNvSpPr/>
          <p:nvPr/>
        </p:nvSpPr>
        <p:spPr bwMode="gray">
          <a:xfrm>
            <a:off x="2547611"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85%</a:t>
            </a:r>
          </a:p>
        </p:txBody>
      </p:sp>
      <p:sp>
        <p:nvSpPr>
          <p:cNvPr id="9" name="Rectangle 8"/>
          <p:cNvSpPr/>
          <p:nvPr/>
        </p:nvSpPr>
        <p:spPr bwMode="gray">
          <a:xfrm>
            <a:off x="2547611"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85% of U.S. employees experience conflict and spend 2.8 hours/week dealing with it</a:t>
            </a:r>
          </a:p>
        </p:txBody>
      </p:sp>
      <p:sp>
        <p:nvSpPr>
          <p:cNvPr id="20" name="Rectangle 19"/>
          <p:cNvSpPr/>
          <p:nvPr/>
        </p:nvSpPr>
        <p:spPr bwMode="gray">
          <a:xfrm>
            <a:off x="44938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$359</a:t>
            </a:r>
          </a:p>
        </p:txBody>
      </p:sp>
      <p:sp>
        <p:nvSpPr>
          <p:cNvPr id="21" name="Rectangle 20"/>
          <p:cNvSpPr/>
          <p:nvPr/>
        </p:nvSpPr>
        <p:spPr bwMode="gray">
          <a:xfrm>
            <a:off x="44938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Significant loss of organizational productivity and resources costs $359 billion in paid hours a year</a:t>
            </a:r>
          </a:p>
        </p:txBody>
      </p:sp>
      <p:sp>
        <p:nvSpPr>
          <p:cNvPr id="23" name="Rectangle 22"/>
          <p:cNvSpPr/>
          <p:nvPr/>
        </p:nvSpPr>
        <p:spPr bwMode="gray">
          <a:xfrm>
            <a:off x="129539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smtClean="0">
                <a:latin typeface="Metric" panose="020B0503030202060203" pitchFamily="34" charset="0"/>
              </a:rPr>
              <a:t>31%</a:t>
            </a:r>
          </a:p>
        </p:txBody>
      </p:sp>
      <p:sp>
        <p:nvSpPr>
          <p:cNvPr id="24" name="Rectangle 23"/>
          <p:cNvSpPr/>
          <p:nvPr/>
        </p:nvSpPr>
        <p:spPr bwMode="gray">
          <a:xfrm>
            <a:off x="129539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31% of managers think they handle conflict effectively</a:t>
            </a:r>
          </a:p>
        </p:txBody>
      </p:sp>
      <p:sp>
        <p:nvSpPr>
          <p:cNvPr id="26" name="Rectangle 25"/>
          <p:cNvSpPr/>
          <p:nvPr/>
        </p:nvSpPr>
        <p:spPr bwMode="gray">
          <a:xfrm>
            <a:off x="3241589"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78%</a:t>
            </a:r>
          </a:p>
        </p:txBody>
      </p:sp>
      <p:sp>
        <p:nvSpPr>
          <p:cNvPr id="27" name="Rectangle 26"/>
          <p:cNvSpPr/>
          <p:nvPr/>
        </p:nvSpPr>
        <p:spPr bwMode="gray">
          <a:xfrm>
            <a:off x="3241589"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90000"/>
              </a:lnSpc>
              <a:spcBef>
                <a:spcPts val="600"/>
              </a:spcBef>
            </a:pPr>
            <a:r>
              <a:rPr lang="en-US" sz="1400" dirty="0" smtClean="0">
                <a:solidFill>
                  <a:schemeClr val="tx1"/>
                </a:solidFill>
              </a:rPr>
              <a:t>78% </a:t>
            </a:r>
            <a:r>
              <a:rPr lang="en-US" sz="1400" dirty="0">
                <a:solidFill>
                  <a:schemeClr val="tx1"/>
                </a:solidFill>
              </a:rPr>
              <a:t>of employees disagree</a:t>
            </a:r>
          </a:p>
        </p:txBody>
      </p:sp>
      <p:sp>
        <p:nvSpPr>
          <p:cNvPr id="29" name="Rectangle 28"/>
          <p:cNvSpPr/>
          <p:nvPr/>
        </p:nvSpPr>
        <p:spPr bwMode="gray">
          <a:xfrm>
            <a:off x="6477000"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27%</a:t>
            </a:r>
          </a:p>
        </p:txBody>
      </p:sp>
      <p:sp>
        <p:nvSpPr>
          <p:cNvPr id="30" name="Rectangle 29"/>
          <p:cNvSpPr/>
          <p:nvPr/>
        </p:nvSpPr>
        <p:spPr bwMode="gray">
          <a:xfrm>
            <a:off x="6477000" y="2133600"/>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27% of employees witnessed personal attacks</a:t>
            </a:r>
          </a:p>
        </p:txBody>
      </p:sp>
      <p:sp>
        <p:nvSpPr>
          <p:cNvPr id="5" name="Slide Number Placeholder 4"/>
          <p:cNvSpPr>
            <a:spLocks noGrp="1"/>
          </p:cNvSpPr>
          <p:nvPr>
            <p:ph type="sldNum" sz="quarter" idx="12"/>
          </p:nvPr>
        </p:nvSpPr>
        <p:spPr/>
        <p:txBody>
          <a:bodyPr/>
          <a:lstStyle/>
          <a:p>
            <a:fld id="{B016F8AB-BCEA-4347-8BA6-BE776009BC89}" type="slidenum">
              <a:rPr lang="en-US" smtClean="0"/>
              <a:t>4</a:t>
            </a:fld>
            <a:endParaRPr lang="en-US"/>
          </a:p>
        </p:txBody>
      </p:sp>
      <p:sp>
        <p:nvSpPr>
          <p:cNvPr id="33" name="Rectangle 32"/>
          <p:cNvSpPr/>
          <p:nvPr/>
        </p:nvSpPr>
        <p:spPr bwMode="gray">
          <a:xfrm>
            <a:off x="8402086" y="1066800"/>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a:latin typeface="Metric" panose="020B0503030202060203" pitchFamily="34" charset="0"/>
              </a:rPr>
              <a:t>25%</a:t>
            </a:r>
          </a:p>
        </p:txBody>
      </p:sp>
      <p:sp>
        <p:nvSpPr>
          <p:cNvPr id="34" name="Rectangle 33"/>
          <p:cNvSpPr/>
          <p:nvPr/>
        </p:nvSpPr>
        <p:spPr bwMode="gray">
          <a:xfrm>
            <a:off x="8402086" y="2154621"/>
            <a:ext cx="1816443" cy="142677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25% say avoiding it results in sickness/absences</a:t>
            </a:r>
          </a:p>
        </p:txBody>
      </p:sp>
      <p:sp>
        <p:nvSpPr>
          <p:cNvPr id="35" name="Rectangle 34"/>
          <p:cNvSpPr/>
          <p:nvPr/>
        </p:nvSpPr>
        <p:spPr bwMode="gray">
          <a:xfrm>
            <a:off x="9045322"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75%</a:t>
            </a:r>
          </a:p>
        </p:txBody>
      </p:sp>
      <p:sp>
        <p:nvSpPr>
          <p:cNvPr id="36" name="Rectangle 35"/>
          <p:cNvSpPr/>
          <p:nvPr/>
        </p:nvSpPr>
        <p:spPr bwMode="gray">
          <a:xfrm>
            <a:off x="9045322"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75% of employees report positive outcomes from conflict that would have not been realized without the conflict</a:t>
            </a:r>
          </a:p>
        </p:txBody>
      </p:sp>
      <p:sp>
        <p:nvSpPr>
          <p:cNvPr id="37" name="Rectangle 36"/>
          <p:cNvSpPr/>
          <p:nvPr/>
        </p:nvSpPr>
        <p:spPr bwMode="gray">
          <a:xfrm>
            <a:off x="5222614"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latin typeface="Metric" panose="020B0503030202060203" pitchFamily="34" charset="0"/>
              </a:rPr>
              <a:t>95%</a:t>
            </a:r>
          </a:p>
        </p:txBody>
      </p:sp>
      <p:sp>
        <p:nvSpPr>
          <p:cNvPr id="38" name="Rectangle 37"/>
          <p:cNvSpPr/>
          <p:nvPr/>
        </p:nvSpPr>
        <p:spPr bwMode="gray">
          <a:xfrm>
            <a:off x="5222614"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a:solidFill>
                  <a:schemeClr val="tx1"/>
                </a:solidFill>
              </a:rPr>
              <a:t>95% of those who receive training say it is the biggest driver for success</a:t>
            </a:r>
          </a:p>
        </p:txBody>
      </p:sp>
      <p:sp>
        <p:nvSpPr>
          <p:cNvPr id="39" name="Rectangle 38"/>
          <p:cNvSpPr/>
          <p:nvPr/>
        </p:nvSpPr>
        <p:spPr bwMode="gray">
          <a:xfrm>
            <a:off x="7133968" y="3678621"/>
            <a:ext cx="1816443" cy="990600"/>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latin typeface="Metric" panose="020B0503030202060203" pitchFamily="34" charset="0"/>
              </a:rPr>
              <a:t>60%</a:t>
            </a:r>
          </a:p>
        </p:txBody>
      </p:sp>
      <p:sp>
        <p:nvSpPr>
          <p:cNvPr id="40" name="Rectangle 39"/>
          <p:cNvSpPr/>
          <p:nvPr/>
        </p:nvSpPr>
        <p:spPr bwMode="gray">
          <a:xfrm>
            <a:off x="7133968" y="4745421"/>
            <a:ext cx="1816443" cy="14478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lnSpc>
                <a:spcPct val="90000"/>
              </a:lnSpc>
              <a:spcBef>
                <a:spcPts val="600"/>
              </a:spcBef>
            </a:pPr>
            <a:r>
              <a:rPr lang="en-US" sz="1400" dirty="0" smtClean="0">
                <a:solidFill>
                  <a:schemeClr val="tx1"/>
                </a:solidFill>
              </a:rPr>
              <a:t>Nearly 60% have never received training</a:t>
            </a:r>
          </a:p>
        </p:txBody>
      </p:sp>
    </p:spTree>
    <p:extLst>
      <p:ext uri="{BB962C8B-B14F-4D97-AF65-F5344CB8AC3E}">
        <p14:creationId xmlns:p14="http://schemas.microsoft.com/office/powerpoint/2010/main" val="13811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0" grpId="0" animBg="1"/>
      <p:bldP spid="21" grpId="0" animBg="1"/>
      <p:bldP spid="23" grpId="0" animBg="1"/>
      <p:bldP spid="24" grpId="0" animBg="1"/>
      <p:bldP spid="26" grpId="0" animBg="1"/>
      <p:bldP spid="27"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Tips to Make You a Conflict Resolution Superstar</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Tackle the issue after both parties have calmed down</a:t>
            </a:r>
          </a:p>
          <a:p>
            <a:pPr marL="342900" indent="-342900">
              <a:buFont typeface="+mj-lt"/>
              <a:buAutoNum type="arabicPeriod"/>
            </a:pPr>
            <a:r>
              <a:rPr lang="en-US" dirty="0" smtClean="0"/>
              <a:t>Maintain a positive outlook</a:t>
            </a:r>
          </a:p>
          <a:p>
            <a:pPr marL="342900" indent="-342900">
              <a:buFont typeface="+mj-lt"/>
              <a:buAutoNum type="arabicPeriod"/>
            </a:pPr>
            <a:r>
              <a:rPr lang="en-US" dirty="0" smtClean="0"/>
              <a:t>Practice active listening</a:t>
            </a:r>
          </a:p>
          <a:p>
            <a:pPr marL="342900" indent="-342900">
              <a:buFont typeface="+mj-lt"/>
              <a:buAutoNum type="arabicPeriod"/>
            </a:pPr>
            <a:r>
              <a:rPr lang="en-US" dirty="0" smtClean="0"/>
              <a:t>Consider your role in the conflict</a:t>
            </a:r>
          </a:p>
          <a:p>
            <a:pPr marL="342900" indent="-342900">
              <a:buFont typeface="+mj-lt"/>
              <a:buAutoNum type="arabicPeriod"/>
            </a:pPr>
            <a:r>
              <a:rPr lang="en-US" dirty="0" smtClean="0"/>
              <a:t>Organize a staff meeting</a:t>
            </a:r>
          </a:p>
          <a:p>
            <a:pPr marL="342900" indent="-342900">
              <a:buFont typeface="+mj-lt"/>
              <a:buAutoNum type="arabicPeriod"/>
            </a:pPr>
            <a:r>
              <a:rPr lang="en-US" dirty="0" smtClean="0"/>
              <a:t>Seek first to understand</a:t>
            </a:r>
          </a:p>
          <a:p>
            <a:pPr marL="342900" indent="-342900">
              <a:buFont typeface="+mj-lt"/>
              <a:buAutoNum type="arabicPeriod"/>
            </a:pPr>
            <a:r>
              <a:rPr lang="en-US" dirty="0" smtClean="0"/>
              <a:t>Alert human resources</a:t>
            </a:r>
          </a:p>
          <a:p>
            <a:pPr marL="342900" indent="-342900">
              <a:buFont typeface="+mj-lt"/>
              <a:buAutoNum type="arabicPeriod"/>
            </a:pPr>
            <a:r>
              <a:rPr lang="en-US" dirty="0"/>
              <a:t>Find a mediator</a:t>
            </a:r>
          </a:p>
          <a:p>
            <a:pPr marL="342900" indent="-342900">
              <a:buFont typeface="+mj-lt"/>
              <a:buAutoNum type="arabicPeriod"/>
            </a:pPr>
            <a:r>
              <a:rPr lang="en-US" dirty="0" smtClean="0"/>
              <a:t>Be introspective</a:t>
            </a:r>
          </a:p>
          <a:p>
            <a:pPr marL="342900" indent="-342900">
              <a:buFont typeface="+mj-lt"/>
              <a:buAutoNum type="arabicPeriod"/>
            </a:pPr>
            <a:r>
              <a:rPr lang="en-US" dirty="0" smtClean="0"/>
              <a:t>Expect Conflict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40</a:t>
            </a:fld>
            <a:endParaRPr lang="en-US"/>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5388" y="1632480"/>
            <a:ext cx="5303837" cy="4355039"/>
          </a:xfrm>
        </p:spPr>
      </p:pic>
    </p:spTree>
    <p:extLst>
      <p:ext uri="{BB962C8B-B14F-4D97-AF65-F5344CB8AC3E}">
        <p14:creationId xmlns:p14="http://schemas.microsoft.com/office/powerpoint/2010/main" val="26382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9" end="9"/>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t>41</a:t>
            </a:fld>
            <a:endParaRPr lang="en-US"/>
          </a:p>
        </p:txBody>
      </p:sp>
    </p:spTree>
    <p:extLst>
      <p:ext uri="{BB962C8B-B14F-4D97-AF65-F5344CB8AC3E}">
        <p14:creationId xmlns:p14="http://schemas.microsoft.com/office/powerpoint/2010/main" val="26049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828800"/>
            <a:ext cx="9141619" cy="2286000"/>
          </a:xfrm>
        </p:spPr>
        <p:txBody>
          <a:bodyPr/>
          <a:lstStyle/>
          <a:p>
            <a:r>
              <a:rPr lang="en-US" dirty="0" smtClean="0"/>
              <a:t>Thank you</a:t>
            </a:r>
            <a:endParaRPr lang="en-US" dirty="0"/>
          </a:p>
        </p:txBody>
      </p:sp>
      <p:sp>
        <p:nvSpPr>
          <p:cNvPr id="3" name="Text Placeholder 2"/>
          <p:cNvSpPr>
            <a:spLocks noGrp="1"/>
          </p:cNvSpPr>
          <p:nvPr>
            <p:ph type="body" sz="quarter" idx="13"/>
          </p:nvPr>
        </p:nvSpPr>
        <p:spPr>
          <a:xfrm>
            <a:off x="608013" y="4114801"/>
            <a:ext cx="9141619" cy="1981200"/>
          </a:xfrm>
        </p:spPr>
        <p:txBody>
          <a:bodyPr/>
          <a:lstStyle/>
          <a:p>
            <a:r>
              <a:rPr lang="en-US" dirty="0" smtClean="0"/>
              <a:t>Email: </a:t>
            </a:r>
            <a:r>
              <a:rPr lang="en-US" dirty="0" smtClean="0">
                <a:hlinkClick r:id="rId3"/>
              </a:rPr>
              <a:t>chadgreen@chadgreen.com</a:t>
            </a:r>
            <a:endParaRPr lang="en-US" dirty="0" smtClean="0"/>
          </a:p>
          <a:p>
            <a:r>
              <a:rPr lang="en-US" dirty="0" smtClean="0"/>
              <a:t>Blog: chadgreen.com</a:t>
            </a:r>
          </a:p>
          <a:p>
            <a:r>
              <a:rPr lang="en-US" dirty="0" smtClean="0"/>
              <a:t>Twitter: @</a:t>
            </a:r>
            <a:r>
              <a:rPr lang="en-US" dirty="0" err="1" smtClean="0"/>
              <a:t>ChadGreen</a:t>
            </a:r>
            <a:endParaRPr lang="en-US" dirty="0" smtClean="0"/>
          </a:p>
          <a:p>
            <a:r>
              <a:rPr lang="en-US" dirty="0" smtClean="0"/>
              <a:t>LinkedIn: </a:t>
            </a:r>
            <a:r>
              <a:rPr lang="en-US" dirty="0" err="1" smtClean="0"/>
              <a:t>ChadwickEGreen</a:t>
            </a:r>
            <a:endParaRPr lang="en-US" dirty="0"/>
          </a:p>
        </p:txBody>
      </p:sp>
      <p:sp>
        <p:nvSpPr>
          <p:cNvPr id="4" name="Slide Number Placeholder 3"/>
          <p:cNvSpPr>
            <a:spLocks noGrp="1"/>
          </p:cNvSpPr>
          <p:nvPr>
            <p:ph type="sldNum" sz="quarter" idx="17"/>
          </p:nvPr>
        </p:nvSpPr>
        <p:spPr/>
        <p:txBody>
          <a:bodyPr/>
          <a:lstStyle/>
          <a:p>
            <a:fld id="{B016F8AB-BCEA-4347-8BA6-BE776009BC89}" type="slidenum">
              <a:rPr lang="en-US" smtClean="0"/>
              <a:pPr/>
              <a:t>42</a:t>
            </a:fld>
            <a:endParaRPr lang="en-US"/>
          </a:p>
        </p:txBody>
      </p:sp>
      <p:sp>
        <p:nvSpPr>
          <p:cNvPr id="5" name="TextBox 4"/>
          <p:cNvSpPr txBox="1"/>
          <p:nvPr/>
        </p:nvSpPr>
        <p:spPr>
          <a:xfrm>
            <a:off x="608012" y="381000"/>
            <a:ext cx="5791200" cy="381000"/>
          </a:xfrm>
          <a:prstGeom prst="rect">
            <a:avLst/>
          </a:prstGeom>
          <a:noFill/>
        </p:spPr>
        <p:txBody>
          <a:bodyPr wrap="square" lIns="0" tIns="0" rIns="0" bIns="0" rtlCol="0">
            <a:noAutofit/>
          </a:bodyPr>
          <a:lstStyle/>
          <a:p>
            <a:pPr>
              <a:lnSpc>
                <a:spcPct val="90000"/>
              </a:lnSpc>
            </a:pPr>
            <a:r>
              <a:rPr lang="en-US" sz="2800" b="1" dirty="0" smtClean="0">
                <a:latin typeface="+mj-lt"/>
              </a:rPr>
              <a:t>Secrets of Conflict Resolution</a:t>
            </a:r>
            <a:endParaRPr lang="en-US" sz="2800" b="1" dirty="0">
              <a:latin typeface="+mj-lt"/>
            </a:endParaRPr>
          </a:p>
        </p:txBody>
      </p:sp>
      <p:sp>
        <p:nvSpPr>
          <p:cNvPr id="6" name="TextBox 5"/>
          <p:cNvSpPr txBox="1"/>
          <p:nvPr/>
        </p:nvSpPr>
        <p:spPr>
          <a:xfrm>
            <a:off x="608010" y="762000"/>
            <a:ext cx="5791201" cy="304800"/>
          </a:xfrm>
          <a:prstGeom prst="rect">
            <a:avLst/>
          </a:prstGeom>
          <a:noFill/>
        </p:spPr>
        <p:txBody>
          <a:bodyPr wrap="square" lIns="0" tIns="0" rIns="0" bIns="0" rtlCol="0">
            <a:noAutofit/>
          </a:bodyPr>
          <a:lstStyle/>
          <a:p>
            <a:pPr>
              <a:lnSpc>
                <a:spcPct val="90000"/>
              </a:lnSpc>
            </a:pPr>
            <a:r>
              <a:rPr lang="en-US" sz="2400" dirty="0" err="1" smtClean="0">
                <a:latin typeface="+mj-lt"/>
              </a:rPr>
              <a:t>Nebraska.Code</a:t>
            </a:r>
            <a:r>
              <a:rPr lang="en-US" sz="2400" dirty="0" smtClean="0">
                <a:latin typeface="+mj-lt"/>
              </a:rPr>
              <a:t>()</a:t>
            </a:r>
            <a:endParaRPr lang="en-US" sz="2400" dirty="0">
              <a:latin typeface="+mj-lt"/>
            </a:endParaRPr>
          </a:p>
        </p:txBody>
      </p:sp>
    </p:spTree>
    <p:extLst>
      <p:ext uri="{BB962C8B-B14F-4D97-AF65-F5344CB8AC3E}">
        <p14:creationId xmlns:p14="http://schemas.microsoft.com/office/powerpoint/2010/main" val="213966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3" y="381000"/>
            <a:ext cx="9456737" cy="3048000"/>
          </a:xfrm>
        </p:spPr>
        <p:txBody>
          <a:bodyPr/>
          <a:lstStyle/>
          <a:p>
            <a:r>
              <a:rPr lang="en-US" dirty="0" smtClean="0"/>
              <a:t>“Peace is not absence of conflict, it is the ability to handle conflict by peaceful means.”</a:t>
            </a:r>
            <a:endParaRPr lang="en-US" dirty="0"/>
          </a:p>
        </p:txBody>
      </p:sp>
      <p:sp>
        <p:nvSpPr>
          <p:cNvPr id="3" name="Text Placeholder 2"/>
          <p:cNvSpPr>
            <a:spLocks noGrp="1"/>
          </p:cNvSpPr>
          <p:nvPr>
            <p:ph type="body" sz="quarter" idx="14"/>
          </p:nvPr>
        </p:nvSpPr>
        <p:spPr>
          <a:xfrm>
            <a:off x="728053" y="3657600"/>
            <a:ext cx="9031897" cy="1371600"/>
          </a:xfrm>
        </p:spPr>
        <p:txBody>
          <a:bodyPr/>
          <a:lstStyle/>
          <a:p>
            <a:r>
              <a:rPr lang="en-US" dirty="0" smtClean="0"/>
              <a:t>Ronald Reagan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5</a:t>
            </a:fld>
            <a:endParaRPr lang="en-US"/>
          </a:p>
        </p:txBody>
      </p:sp>
    </p:spTree>
    <p:extLst>
      <p:ext uri="{BB962C8B-B14F-4D97-AF65-F5344CB8AC3E}">
        <p14:creationId xmlns:p14="http://schemas.microsoft.com/office/powerpoint/2010/main" val="149734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Stage</a:t>
            </a:r>
            <a:endParaRPr lang="en-US" dirty="0"/>
          </a:p>
        </p:txBody>
      </p:sp>
      <p:sp>
        <p:nvSpPr>
          <p:cNvPr id="3" name="Text Placeholder 2"/>
          <p:cNvSpPr>
            <a:spLocks noGrp="1"/>
          </p:cNvSpPr>
          <p:nvPr>
            <p:ph type="body" idx="1"/>
          </p:nvPr>
        </p:nvSpPr>
        <p:spPr/>
        <p:txBody>
          <a:bodyPr/>
          <a:lstStyle/>
          <a:p>
            <a:r>
              <a:rPr lang="en-US" dirty="0" smtClean="0"/>
              <a:t>What is Conflict and Conflict Resolution</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6</a:t>
            </a:fld>
            <a:endParaRPr lang="en-US"/>
          </a:p>
        </p:txBody>
      </p:sp>
    </p:spTree>
    <p:extLst>
      <p:ext uri="{BB962C8B-B14F-4D97-AF65-F5344CB8AC3E}">
        <p14:creationId xmlns:p14="http://schemas.microsoft.com/office/powerpoint/2010/main" val="292381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Conflict?</a:t>
            </a:r>
            <a:endParaRPr lang="en-US" dirty="0"/>
          </a:p>
        </p:txBody>
      </p:sp>
      <p:sp>
        <p:nvSpPr>
          <p:cNvPr id="3" name="Content Placeholder 2"/>
          <p:cNvSpPr>
            <a:spLocks noGrp="1"/>
          </p:cNvSpPr>
          <p:nvPr>
            <p:ph idx="1"/>
          </p:nvPr>
        </p:nvSpPr>
        <p:spPr/>
        <p:txBody>
          <a:bodyPr/>
          <a:lstStyle/>
          <a:p>
            <a:r>
              <a:rPr lang="en-US" dirty="0" smtClean="0"/>
              <a:t>A serious disagreement or argument, typically a protracted one</a:t>
            </a:r>
          </a:p>
          <a:p>
            <a:r>
              <a:rPr lang="en-US" dirty="0" smtClean="0"/>
              <a:t>A state of disagreement or disharmony between persons or ideas; a clash</a:t>
            </a:r>
          </a:p>
          <a:p>
            <a:r>
              <a:rPr lang="en-US" dirty="0" smtClean="0"/>
              <a:t>Strong disagreement between people, groups, etc., that results in often angry argument</a:t>
            </a:r>
          </a:p>
          <a:p>
            <a:r>
              <a:rPr lang="en-US" dirty="0" smtClean="0"/>
              <a:t>A turning point during which an individual struggles to attain some psychological quality.</a:t>
            </a:r>
          </a:p>
          <a:p>
            <a:pPr lvl="1"/>
            <a:r>
              <a:rPr lang="en-US" dirty="0" smtClean="0"/>
              <a:t>Can be a time of both vulnerability and strength, as the individual works toward success or failure</a:t>
            </a:r>
            <a:endParaRPr lang="en-US" dirty="0"/>
          </a:p>
          <a:p>
            <a:r>
              <a:rPr lang="en-US" b="1" dirty="0"/>
              <a:t>Real or perceived</a:t>
            </a:r>
            <a:r>
              <a:rPr lang="en-US" dirty="0"/>
              <a:t> threat or opposition to one’s needs, </a:t>
            </a:r>
            <a:r>
              <a:rPr lang="en-US" dirty="0" smtClean="0"/>
              <a:t>interests, principles</a:t>
            </a:r>
            <a:r>
              <a:rPr lang="en-US" dirty="0"/>
              <a:t>, concerns, or </a:t>
            </a:r>
            <a:r>
              <a:rPr lang="en-US" dirty="0" smtClean="0"/>
              <a:t>security</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7</a:t>
            </a:fld>
            <a:endParaRPr lang="en-US"/>
          </a:p>
        </p:txBody>
      </p:sp>
    </p:spTree>
    <p:extLst>
      <p:ext uri="{BB962C8B-B14F-4D97-AF65-F5344CB8AC3E}">
        <p14:creationId xmlns:p14="http://schemas.microsoft.com/office/powerpoint/2010/main" val="60600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Good discussion about the possibilities</a:t>
            </a:r>
          </a:p>
        </p:txBody>
      </p:sp>
      <p:sp>
        <p:nvSpPr>
          <p:cNvPr id="5" name="Text Placeholder 4"/>
          <p:cNvSpPr>
            <a:spLocks noGrp="1"/>
          </p:cNvSpPr>
          <p:nvPr>
            <p:ph type="body" sz="half" idx="14"/>
          </p:nvPr>
        </p:nvSpPr>
        <p:spPr/>
        <p:txBody>
          <a:bodyPr/>
          <a:lstStyle/>
          <a:p>
            <a:r>
              <a:rPr lang="en-US" dirty="0" smtClean="0"/>
              <a:t>Not too bad, but still not good</a:t>
            </a:r>
          </a:p>
        </p:txBody>
      </p:sp>
      <p:sp>
        <p:nvSpPr>
          <p:cNvPr id="18" name="Text Placeholder 17"/>
          <p:cNvSpPr>
            <a:spLocks noGrp="1"/>
          </p:cNvSpPr>
          <p:nvPr>
            <p:ph type="body" sz="half" idx="16"/>
          </p:nvPr>
        </p:nvSpPr>
        <p:spPr/>
        <p:txBody>
          <a:bodyPr/>
          <a:lstStyle/>
          <a:p>
            <a:r>
              <a:rPr lang="en-US" dirty="0" smtClean="0"/>
              <a:t>Things starting to fall apart</a:t>
            </a:r>
            <a:endParaRPr lang="en-US" dirty="0"/>
          </a:p>
        </p:txBody>
      </p:sp>
      <p:sp>
        <p:nvSpPr>
          <p:cNvPr id="14" name="Slide Number Placeholder 13"/>
          <p:cNvSpPr>
            <a:spLocks noGrp="1"/>
          </p:cNvSpPr>
          <p:nvPr>
            <p:ph type="sldNum" sz="quarter" idx="12"/>
          </p:nvPr>
        </p:nvSpPr>
        <p:spPr/>
        <p:txBody>
          <a:bodyPr/>
          <a:lstStyle/>
          <a:p>
            <a:fld id="{B016F8AB-BCEA-4347-8BA6-BE776009BC89}" type="slidenum">
              <a:rPr lang="en-US" smtClean="0"/>
              <a:pPr/>
              <a:t>8</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7143" r="7143"/>
          <a:stretch>
            <a:fillRect/>
          </a:stretch>
        </p:blipFill>
        <p:spPr/>
      </p:pic>
      <p:pic>
        <p:nvPicPr>
          <p:cNvPr id="8" name="Picture Placeholder 7"/>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4128" r="4128"/>
          <a:stretch>
            <a:fillRect/>
          </a:stretch>
        </p:blipFill>
        <p:spPr/>
      </p:pic>
      <p:pic>
        <p:nvPicPr>
          <p:cNvPr id="16" name="Picture Placeholder 15"/>
          <p:cNvPicPr>
            <a:picLocks noGrp="1" noChangeAspect="1"/>
          </p:cNvPicPr>
          <p:nvPr>
            <p:ph type="pic" idx="15"/>
          </p:nvPr>
        </p:nvPicPr>
        <p:blipFill>
          <a:blip r:embed="rId5">
            <a:extLst>
              <a:ext uri="{28A0092B-C50C-407E-A947-70E740481C1C}">
                <a14:useLocalDpi xmlns:a14="http://schemas.microsoft.com/office/drawing/2010/main" val="0"/>
              </a:ext>
            </a:extLst>
          </a:blip>
          <a:srcRect t="11111" b="11111"/>
          <a:stretch>
            <a:fillRect/>
          </a:stretch>
        </p:blipFill>
        <p:spPr/>
      </p:pic>
    </p:spTree>
    <p:extLst>
      <p:ext uri="{BB962C8B-B14F-4D97-AF65-F5344CB8AC3E}">
        <p14:creationId xmlns:p14="http://schemas.microsoft.com/office/powerpoint/2010/main" val="210217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Conflict?</a:t>
            </a:r>
            <a:endParaRPr lang="en-US" dirty="0"/>
          </a:p>
        </p:txBody>
      </p:sp>
      <p:sp>
        <p:nvSpPr>
          <p:cNvPr id="3" name="Text Placeholder 2"/>
          <p:cNvSpPr>
            <a:spLocks noGrp="1"/>
          </p:cNvSpPr>
          <p:nvPr>
            <p:ph type="body" sz="half" idx="2"/>
          </p:nvPr>
        </p:nvSpPr>
        <p:spPr/>
        <p:txBody>
          <a:bodyPr/>
          <a:lstStyle/>
          <a:p>
            <a:r>
              <a:rPr lang="en-US" dirty="0" smtClean="0"/>
              <a:t>Oh goodness, this cannot be good</a:t>
            </a:r>
          </a:p>
          <a:p>
            <a:endParaRPr lang="en-US" dirty="0"/>
          </a:p>
        </p:txBody>
      </p:sp>
      <p:sp>
        <p:nvSpPr>
          <p:cNvPr id="5" name="Text Placeholder 4"/>
          <p:cNvSpPr>
            <a:spLocks noGrp="1"/>
          </p:cNvSpPr>
          <p:nvPr>
            <p:ph type="body" sz="half" idx="14"/>
          </p:nvPr>
        </p:nvSpPr>
        <p:spPr/>
        <p:txBody>
          <a:bodyPr/>
          <a:lstStyle/>
          <a:p>
            <a:r>
              <a:rPr lang="en-US" dirty="0" smtClean="0"/>
              <a:t>Now this is really serious</a:t>
            </a:r>
          </a:p>
          <a:p>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pPr/>
              <a:t>9</a:t>
            </a:fld>
            <a:endParaRPr lang="en-US"/>
          </a:p>
        </p:txBody>
      </p:sp>
      <p:pic>
        <p:nvPicPr>
          <p:cNvPr id="4" name="Picture Placeholder 3"/>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932" b="7932"/>
          <a:stretch>
            <a:fillRect/>
          </a:stretch>
        </p:blipFill>
        <p:spPr/>
      </p:pic>
      <p:pic>
        <p:nvPicPr>
          <p:cNvPr id="12" name="Picture Placeholder 11"/>
          <p:cNvPicPr>
            <a:picLocks noGrp="1" noChangeAspect="1"/>
          </p:cNvPicPr>
          <p:nvPr>
            <p:ph type="pic" idx="13"/>
          </p:nvPr>
        </p:nvPicPr>
        <p:blipFill>
          <a:blip r:embed="rId4">
            <a:extLst>
              <a:ext uri="{28A0092B-C50C-407E-A947-70E740481C1C}">
                <a14:useLocalDpi xmlns:a14="http://schemas.microsoft.com/office/drawing/2010/main" val="0"/>
              </a:ext>
            </a:extLst>
          </a:blip>
          <a:srcRect t="2778" b="2778"/>
          <a:stretch>
            <a:fillRect/>
          </a:stretch>
        </p:blipFill>
        <p:spPr/>
      </p:pic>
    </p:spTree>
    <p:extLst>
      <p:ext uri="{BB962C8B-B14F-4D97-AF65-F5344CB8AC3E}">
        <p14:creationId xmlns:p14="http://schemas.microsoft.com/office/powerpoint/2010/main" val="97495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HPE_Standard_Arial_16x9_v5</Template>
  <TotalTime>9833</TotalTime>
  <Words>3315</Words>
  <Application>Microsoft Office PowerPoint</Application>
  <PresentationFormat>Widescreen</PresentationFormat>
  <Paragraphs>428</Paragraphs>
  <Slides>42</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Metric</vt:lpstr>
      <vt:lpstr>HPE_Standard_Arial_16x9_v5</vt:lpstr>
      <vt:lpstr>Secrets of Conflict Resolution</vt:lpstr>
      <vt:lpstr>Who is Chad Green?</vt:lpstr>
      <vt:lpstr>Agenda</vt:lpstr>
      <vt:lpstr>By the Numbers</vt:lpstr>
      <vt:lpstr>“Peace is not absence of conflict, it is the ability to handle conflict by peaceful means.”</vt:lpstr>
      <vt:lpstr>Setting the Stage</vt:lpstr>
      <vt:lpstr>What is Conflict?</vt:lpstr>
      <vt:lpstr>What is Conflict?</vt:lpstr>
      <vt:lpstr>What is Conflict?</vt:lpstr>
      <vt:lpstr>PowerPoint Presentation</vt:lpstr>
      <vt:lpstr>PowerPoint Presentation</vt:lpstr>
      <vt:lpstr>PowerPoint Presentation</vt:lpstr>
      <vt:lpstr>What is Conflict Resolution?</vt:lpstr>
      <vt:lpstr>Approaches to Conflict Resolution</vt:lpstr>
      <vt:lpstr>Collaborating</vt:lpstr>
      <vt:lpstr>Collaborating</vt:lpstr>
      <vt:lpstr>Compromising</vt:lpstr>
      <vt:lpstr>Compromising</vt:lpstr>
      <vt:lpstr>Smoothing</vt:lpstr>
      <vt:lpstr>Smoothing</vt:lpstr>
      <vt:lpstr>Forcing</vt:lpstr>
      <vt:lpstr>Forcing</vt:lpstr>
      <vt:lpstr>Withdrawal</vt:lpstr>
      <vt:lpstr>Withdrawal</vt:lpstr>
      <vt:lpstr>Exercise</vt:lpstr>
      <vt:lpstr>Exercise</vt:lpstr>
      <vt:lpstr>Understanding Group Dynamics</vt:lpstr>
      <vt:lpstr>Karpman Drama Triangle</vt:lpstr>
      <vt:lpstr>Karpman Drama Triangle</vt:lpstr>
      <vt:lpstr>Managing Conflict</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10 Tips to Make You a Conflict Resolution Superstar</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of Conflict Resolution</dc:title>
  <dc:creator>Chad Green</dc:creator>
  <cp:lastModifiedBy>Chad Green</cp:lastModifiedBy>
  <cp:revision>118</cp:revision>
  <dcterms:created xsi:type="dcterms:W3CDTF">2016-04-24T06:42:21Z</dcterms:created>
  <dcterms:modified xsi:type="dcterms:W3CDTF">2016-05-10T04:56:28Z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